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57" r:id="rId3"/>
    <p:sldId id="258" r:id="rId4"/>
    <p:sldId id="259" r:id="rId5"/>
    <p:sldId id="260" r:id="rId6"/>
    <p:sldId id="268" r:id="rId7"/>
    <p:sldId id="261" r:id="rId8"/>
    <p:sldId id="266" r:id="rId9"/>
    <p:sldId id="269" r:id="rId10"/>
    <p:sldId id="267" r:id="rId11"/>
    <p:sldId id="262" r:id="rId12"/>
    <p:sldId id="263"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E05"/>
    <a:srgbClr val="033A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showGuides="1">
      <p:cViewPr varScale="1">
        <p:scale>
          <a:sx n="87" d="100"/>
          <a:sy n="87" d="100"/>
        </p:scale>
        <p:origin x="552"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B46F-DB3C-446D-9632-F3851FDB0F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F4A5ED-7477-4074-A9EC-5BE9209E3C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4982731-A496-4A94-86AA-8BF938334A42}"/>
              </a:ext>
            </a:extLst>
          </p:cNvPr>
          <p:cNvSpPr>
            <a:spLocks noGrp="1"/>
          </p:cNvSpPr>
          <p:nvPr>
            <p:ph type="dt" sz="half" idx="10"/>
          </p:nvPr>
        </p:nvSpPr>
        <p:spPr/>
        <p:txBody>
          <a:bodyPr/>
          <a:lstStyle/>
          <a:p>
            <a:fld id="{7B66F795-38FE-4500-8172-43FB18333BCA}" type="datetimeFigureOut">
              <a:rPr lang="en-IN" smtClean="0"/>
              <a:t>18-12-2021</a:t>
            </a:fld>
            <a:endParaRPr lang="en-IN"/>
          </a:p>
        </p:txBody>
      </p:sp>
      <p:sp>
        <p:nvSpPr>
          <p:cNvPr id="5" name="Footer Placeholder 4">
            <a:extLst>
              <a:ext uri="{FF2B5EF4-FFF2-40B4-BE49-F238E27FC236}">
                <a16:creationId xmlns:a16="http://schemas.microsoft.com/office/drawing/2014/main" id="{0D8FDE44-AC0E-4FC7-BEE1-1BA673260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6B4DB0-2164-40CC-82DD-609BA9E1BE54}"/>
              </a:ext>
            </a:extLst>
          </p:cNvPr>
          <p:cNvSpPr>
            <a:spLocks noGrp="1"/>
          </p:cNvSpPr>
          <p:nvPr>
            <p:ph type="sldNum" sz="quarter" idx="12"/>
          </p:nvPr>
        </p:nvSpPr>
        <p:spPr/>
        <p:txBody>
          <a:bodyPr/>
          <a:lstStyle/>
          <a:p>
            <a:fld id="{20274DF1-108E-401F-854F-03978B69F399}" type="slidenum">
              <a:rPr lang="en-IN" smtClean="0"/>
              <a:t>‹#›</a:t>
            </a:fld>
            <a:endParaRPr lang="en-IN"/>
          </a:p>
        </p:txBody>
      </p:sp>
    </p:spTree>
    <p:extLst>
      <p:ext uri="{BB962C8B-B14F-4D97-AF65-F5344CB8AC3E}">
        <p14:creationId xmlns:p14="http://schemas.microsoft.com/office/powerpoint/2010/main" val="251201764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5CAF-5399-4680-BA2E-7B2EBDE852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ABB513-9187-44D2-AC42-D57E6D475E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5772A9-E669-4594-83AB-64321139195D}"/>
              </a:ext>
            </a:extLst>
          </p:cNvPr>
          <p:cNvSpPr>
            <a:spLocks noGrp="1"/>
          </p:cNvSpPr>
          <p:nvPr>
            <p:ph type="dt" sz="half" idx="10"/>
          </p:nvPr>
        </p:nvSpPr>
        <p:spPr/>
        <p:txBody>
          <a:bodyPr/>
          <a:lstStyle/>
          <a:p>
            <a:fld id="{7B66F795-38FE-4500-8172-43FB18333BCA}" type="datetimeFigureOut">
              <a:rPr lang="en-IN" smtClean="0"/>
              <a:t>18-12-2021</a:t>
            </a:fld>
            <a:endParaRPr lang="en-IN"/>
          </a:p>
        </p:txBody>
      </p:sp>
      <p:sp>
        <p:nvSpPr>
          <p:cNvPr id="5" name="Footer Placeholder 4">
            <a:extLst>
              <a:ext uri="{FF2B5EF4-FFF2-40B4-BE49-F238E27FC236}">
                <a16:creationId xmlns:a16="http://schemas.microsoft.com/office/drawing/2014/main" id="{9BDA3FC5-6DD3-492F-84B1-2C0DF7B241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109890-8143-4414-85C3-23E75093907D}"/>
              </a:ext>
            </a:extLst>
          </p:cNvPr>
          <p:cNvSpPr>
            <a:spLocks noGrp="1"/>
          </p:cNvSpPr>
          <p:nvPr>
            <p:ph type="sldNum" sz="quarter" idx="12"/>
          </p:nvPr>
        </p:nvSpPr>
        <p:spPr/>
        <p:txBody>
          <a:bodyPr/>
          <a:lstStyle/>
          <a:p>
            <a:fld id="{20274DF1-108E-401F-854F-03978B69F399}" type="slidenum">
              <a:rPr lang="en-IN" smtClean="0"/>
              <a:t>‹#›</a:t>
            </a:fld>
            <a:endParaRPr lang="en-IN"/>
          </a:p>
        </p:txBody>
      </p:sp>
    </p:spTree>
    <p:extLst>
      <p:ext uri="{BB962C8B-B14F-4D97-AF65-F5344CB8AC3E}">
        <p14:creationId xmlns:p14="http://schemas.microsoft.com/office/powerpoint/2010/main" val="52813302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8CC2B6-D44A-4193-A933-B4F9627432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09F9B3-5F73-4025-B03A-F64D2F97ED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CCB473-4872-4B16-9385-5769A4E79C66}"/>
              </a:ext>
            </a:extLst>
          </p:cNvPr>
          <p:cNvSpPr>
            <a:spLocks noGrp="1"/>
          </p:cNvSpPr>
          <p:nvPr>
            <p:ph type="dt" sz="half" idx="10"/>
          </p:nvPr>
        </p:nvSpPr>
        <p:spPr/>
        <p:txBody>
          <a:bodyPr/>
          <a:lstStyle/>
          <a:p>
            <a:fld id="{7B66F795-38FE-4500-8172-43FB18333BCA}" type="datetimeFigureOut">
              <a:rPr lang="en-IN" smtClean="0"/>
              <a:t>18-12-2021</a:t>
            </a:fld>
            <a:endParaRPr lang="en-IN"/>
          </a:p>
        </p:txBody>
      </p:sp>
      <p:sp>
        <p:nvSpPr>
          <p:cNvPr id="5" name="Footer Placeholder 4">
            <a:extLst>
              <a:ext uri="{FF2B5EF4-FFF2-40B4-BE49-F238E27FC236}">
                <a16:creationId xmlns:a16="http://schemas.microsoft.com/office/drawing/2014/main" id="{8D164136-1019-4A20-86D5-C8DF9C9C24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7AF46A-7833-4A01-9755-E7A5A240CE58}"/>
              </a:ext>
            </a:extLst>
          </p:cNvPr>
          <p:cNvSpPr>
            <a:spLocks noGrp="1"/>
          </p:cNvSpPr>
          <p:nvPr>
            <p:ph type="sldNum" sz="quarter" idx="12"/>
          </p:nvPr>
        </p:nvSpPr>
        <p:spPr/>
        <p:txBody>
          <a:bodyPr/>
          <a:lstStyle/>
          <a:p>
            <a:fld id="{20274DF1-108E-401F-854F-03978B69F399}" type="slidenum">
              <a:rPr lang="en-IN" smtClean="0"/>
              <a:t>‹#›</a:t>
            </a:fld>
            <a:endParaRPr lang="en-IN"/>
          </a:p>
        </p:txBody>
      </p:sp>
    </p:spTree>
    <p:extLst>
      <p:ext uri="{BB962C8B-B14F-4D97-AF65-F5344CB8AC3E}">
        <p14:creationId xmlns:p14="http://schemas.microsoft.com/office/powerpoint/2010/main" val="18266221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DC912-9E94-4448-B13E-476CF0B79A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1066F6-812A-4AFA-BDE1-DC156DEAE9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1A9828-EAB4-4066-A016-3408E7B8B638}"/>
              </a:ext>
            </a:extLst>
          </p:cNvPr>
          <p:cNvSpPr>
            <a:spLocks noGrp="1"/>
          </p:cNvSpPr>
          <p:nvPr>
            <p:ph type="dt" sz="half" idx="10"/>
          </p:nvPr>
        </p:nvSpPr>
        <p:spPr/>
        <p:txBody>
          <a:bodyPr/>
          <a:lstStyle/>
          <a:p>
            <a:fld id="{7B66F795-38FE-4500-8172-43FB18333BCA}" type="datetimeFigureOut">
              <a:rPr lang="en-IN" smtClean="0"/>
              <a:t>18-12-2021</a:t>
            </a:fld>
            <a:endParaRPr lang="en-IN"/>
          </a:p>
        </p:txBody>
      </p:sp>
      <p:sp>
        <p:nvSpPr>
          <p:cNvPr id="5" name="Footer Placeholder 4">
            <a:extLst>
              <a:ext uri="{FF2B5EF4-FFF2-40B4-BE49-F238E27FC236}">
                <a16:creationId xmlns:a16="http://schemas.microsoft.com/office/drawing/2014/main" id="{AECD20FF-EEC4-4A3C-995A-7A85C3EDE8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06CD11-379D-4068-B680-162DBE1789FD}"/>
              </a:ext>
            </a:extLst>
          </p:cNvPr>
          <p:cNvSpPr>
            <a:spLocks noGrp="1"/>
          </p:cNvSpPr>
          <p:nvPr>
            <p:ph type="sldNum" sz="quarter" idx="12"/>
          </p:nvPr>
        </p:nvSpPr>
        <p:spPr/>
        <p:txBody>
          <a:bodyPr/>
          <a:lstStyle/>
          <a:p>
            <a:fld id="{20274DF1-108E-401F-854F-03978B69F399}" type="slidenum">
              <a:rPr lang="en-IN" smtClean="0"/>
              <a:t>‹#›</a:t>
            </a:fld>
            <a:endParaRPr lang="en-IN"/>
          </a:p>
        </p:txBody>
      </p:sp>
    </p:spTree>
    <p:extLst>
      <p:ext uri="{BB962C8B-B14F-4D97-AF65-F5344CB8AC3E}">
        <p14:creationId xmlns:p14="http://schemas.microsoft.com/office/powerpoint/2010/main" val="26776055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05C9-438E-4234-A6F4-CF7311B66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31A2231-4DAA-4DF6-9268-757DE407F0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34E4D6-5116-4710-A661-58A989B18D8F}"/>
              </a:ext>
            </a:extLst>
          </p:cNvPr>
          <p:cNvSpPr>
            <a:spLocks noGrp="1"/>
          </p:cNvSpPr>
          <p:nvPr>
            <p:ph type="dt" sz="half" idx="10"/>
          </p:nvPr>
        </p:nvSpPr>
        <p:spPr/>
        <p:txBody>
          <a:bodyPr/>
          <a:lstStyle/>
          <a:p>
            <a:fld id="{7B66F795-38FE-4500-8172-43FB18333BCA}" type="datetimeFigureOut">
              <a:rPr lang="en-IN" smtClean="0"/>
              <a:t>18-12-2021</a:t>
            </a:fld>
            <a:endParaRPr lang="en-IN"/>
          </a:p>
        </p:txBody>
      </p:sp>
      <p:sp>
        <p:nvSpPr>
          <p:cNvPr id="5" name="Footer Placeholder 4">
            <a:extLst>
              <a:ext uri="{FF2B5EF4-FFF2-40B4-BE49-F238E27FC236}">
                <a16:creationId xmlns:a16="http://schemas.microsoft.com/office/drawing/2014/main" id="{001D1165-442A-41C5-B49A-132BD8837E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F6459D-4B4A-477E-9EAA-3DE1AEC6784D}"/>
              </a:ext>
            </a:extLst>
          </p:cNvPr>
          <p:cNvSpPr>
            <a:spLocks noGrp="1"/>
          </p:cNvSpPr>
          <p:nvPr>
            <p:ph type="sldNum" sz="quarter" idx="12"/>
          </p:nvPr>
        </p:nvSpPr>
        <p:spPr/>
        <p:txBody>
          <a:bodyPr/>
          <a:lstStyle/>
          <a:p>
            <a:fld id="{20274DF1-108E-401F-854F-03978B69F399}" type="slidenum">
              <a:rPr lang="en-IN" smtClean="0"/>
              <a:t>‹#›</a:t>
            </a:fld>
            <a:endParaRPr lang="en-IN"/>
          </a:p>
        </p:txBody>
      </p:sp>
    </p:spTree>
    <p:extLst>
      <p:ext uri="{BB962C8B-B14F-4D97-AF65-F5344CB8AC3E}">
        <p14:creationId xmlns:p14="http://schemas.microsoft.com/office/powerpoint/2010/main" val="411561080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5E2D3-B819-49F0-827A-2F726FA017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B12655-D225-4062-8403-B337578B20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177635D-D647-447A-995F-9266E25D36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094C3F-3C76-4241-A7C3-8789CE95D452}"/>
              </a:ext>
            </a:extLst>
          </p:cNvPr>
          <p:cNvSpPr>
            <a:spLocks noGrp="1"/>
          </p:cNvSpPr>
          <p:nvPr>
            <p:ph type="dt" sz="half" idx="10"/>
          </p:nvPr>
        </p:nvSpPr>
        <p:spPr/>
        <p:txBody>
          <a:bodyPr/>
          <a:lstStyle/>
          <a:p>
            <a:fld id="{7B66F795-38FE-4500-8172-43FB18333BCA}" type="datetimeFigureOut">
              <a:rPr lang="en-IN" smtClean="0"/>
              <a:t>18-12-2021</a:t>
            </a:fld>
            <a:endParaRPr lang="en-IN"/>
          </a:p>
        </p:txBody>
      </p:sp>
      <p:sp>
        <p:nvSpPr>
          <p:cNvPr id="6" name="Footer Placeholder 5">
            <a:extLst>
              <a:ext uri="{FF2B5EF4-FFF2-40B4-BE49-F238E27FC236}">
                <a16:creationId xmlns:a16="http://schemas.microsoft.com/office/drawing/2014/main" id="{306FB88F-A726-4C33-9159-20D09BBDDC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F0DF44-8335-4238-BC10-1A11AF9FC5CF}"/>
              </a:ext>
            </a:extLst>
          </p:cNvPr>
          <p:cNvSpPr>
            <a:spLocks noGrp="1"/>
          </p:cNvSpPr>
          <p:nvPr>
            <p:ph type="sldNum" sz="quarter" idx="12"/>
          </p:nvPr>
        </p:nvSpPr>
        <p:spPr/>
        <p:txBody>
          <a:bodyPr/>
          <a:lstStyle/>
          <a:p>
            <a:fld id="{20274DF1-108E-401F-854F-03978B69F399}" type="slidenum">
              <a:rPr lang="en-IN" smtClean="0"/>
              <a:t>‹#›</a:t>
            </a:fld>
            <a:endParaRPr lang="en-IN"/>
          </a:p>
        </p:txBody>
      </p:sp>
    </p:spTree>
    <p:extLst>
      <p:ext uri="{BB962C8B-B14F-4D97-AF65-F5344CB8AC3E}">
        <p14:creationId xmlns:p14="http://schemas.microsoft.com/office/powerpoint/2010/main" val="241506752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3F13-EE59-4040-8EBB-82DD05D8337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1E4218-E8F2-477D-9D74-B1DC8B0A5C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E0147A-D944-4B75-9211-C48D5CDE80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500687E-3234-4EB6-93A0-E5EC2E213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14FA3A-AAB7-4353-B419-34A14DA3A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3E470F-6B4D-47CB-98E7-DEABDF159BCD}"/>
              </a:ext>
            </a:extLst>
          </p:cNvPr>
          <p:cNvSpPr>
            <a:spLocks noGrp="1"/>
          </p:cNvSpPr>
          <p:nvPr>
            <p:ph type="dt" sz="half" idx="10"/>
          </p:nvPr>
        </p:nvSpPr>
        <p:spPr/>
        <p:txBody>
          <a:bodyPr/>
          <a:lstStyle/>
          <a:p>
            <a:fld id="{7B66F795-38FE-4500-8172-43FB18333BCA}" type="datetimeFigureOut">
              <a:rPr lang="en-IN" smtClean="0"/>
              <a:t>18-12-2021</a:t>
            </a:fld>
            <a:endParaRPr lang="en-IN"/>
          </a:p>
        </p:txBody>
      </p:sp>
      <p:sp>
        <p:nvSpPr>
          <p:cNvPr id="8" name="Footer Placeholder 7">
            <a:extLst>
              <a:ext uri="{FF2B5EF4-FFF2-40B4-BE49-F238E27FC236}">
                <a16:creationId xmlns:a16="http://schemas.microsoft.com/office/drawing/2014/main" id="{F5F2AEF4-D2C8-4F96-A2D4-DD3B49EFA92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76D3EC0-065C-4521-A07F-05CEE2BF4367}"/>
              </a:ext>
            </a:extLst>
          </p:cNvPr>
          <p:cNvSpPr>
            <a:spLocks noGrp="1"/>
          </p:cNvSpPr>
          <p:nvPr>
            <p:ph type="sldNum" sz="quarter" idx="12"/>
          </p:nvPr>
        </p:nvSpPr>
        <p:spPr/>
        <p:txBody>
          <a:bodyPr/>
          <a:lstStyle/>
          <a:p>
            <a:fld id="{20274DF1-108E-401F-854F-03978B69F399}" type="slidenum">
              <a:rPr lang="en-IN" smtClean="0"/>
              <a:t>‹#›</a:t>
            </a:fld>
            <a:endParaRPr lang="en-IN"/>
          </a:p>
        </p:txBody>
      </p:sp>
    </p:spTree>
    <p:extLst>
      <p:ext uri="{BB962C8B-B14F-4D97-AF65-F5344CB8AC3E}">
        <p14:creationId xmlns:p14="http://schemas.microsoft.com/office/powerpoint/2010/main" val="7764672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5D9B-5C8F-4803-BA0F-3E3B46961A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019D68C-192D-4176-96FB-BFED57E2A59A}"/>
              </a:ext>
            </a:extLst>
          </p:cNvPr>
          <p:cNvSpPr>
            <a:spLocks noGrp="1"/>
          </p:cNvSpPr>
          <p:nvPr>
            <p:ph type="dt" sz="half" idx="10"/>
          </p:nvPr>
        </p:nvSpPr>
        <p:spPr/>
        <p:txBody>
          <a:bodyPr/>
          <a:lstStyle/>
          <a:p>
            <a:fld id="{7B66F795-38FE-4500-8172-43FB18333BCA}" type="datetimeFigureOut">
              <a:rPr lang="en-IN" smtClean="0"/>
              <a:t>18-12-2021</a:t>
            </a:fld>
            <a:endParaRPr lang="en-IN"/>
          </a:p>
        </p:txBody>
      </p:sp>
      <p:sp>
        <p:nvSpPr>
          <p:cNvPr id="4" name="Footer Placeholder 3">
            <a:extLst>
              <a:ext uri="{FF2B5EF4-FFF2-40B4-BE49-F238E27FC236}">
                <a16:creationId xmlns:a16="http://schemas.microsoft.com/office/drawing/2014/main" id="{2E28B8EE-BEB1-406B-B291-B79F154226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463D11C-CA21-4C4F-93F4-7975EDC48461}"/>
              </a:ext>
            </a:extLst>
          </p:cNvPr>
          <p:cNvSpPr>
            <a:spLocks noGrp="1"/>
          </p:cNvSpPr>
          <p:nvPr>
            <p:ph type="sldNum" sz="quarter" idx="12"/>
          </p:nvPr>
        </p:nvSpPr>
        <p:spPr/>
        <p:txBody>
          <a:bodyPr/>
          <a:lstStyle/>
          <a:p>
            <a:fld id="{20274DF1-108E-401F-854F-03978B69F399}" type="slidenum">
              <a:rPr lang="en-IN" smtClean="0"/>
              <a:t>‹#›</a:t>
            </a:fld>
            <a:endParaRPr lang="en-IN"/>
          </a:p>
        </p:txBody>
      </p:sp>
    </p:spTree>
    <p:extLst>
      <p:ext uri="{BB962C8B-B14F-4D97-AF65-F5344CB8AC3E}">
        <p14:creationId xmlns:p14="http://schemas.microsoft.com/office/powerpoint/2010/main" val="35641214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7A924-F011-430A-87BE-A35FA462DFB3}"/>
              </a:ext>
            </a:extLst>
          </p:cNvPr>
          <p:cNvSpPr>
            <a:spLocks noGrp="1"/>
          </p:cNvSpPr>
          <p:nvPr>
            <p:ph type="dt" sz="half" idx="10"/>
          </p:nvPr>
        </p:nvSpPr>
        <p:spPr/>
        <p:txBody>
          <a:bodyPr/>
          <a:lstStyle/>
          <a:p>
            <a:fld id="{7B66F795-38FE-4500-8172-43FB18333BCA}" type="datetimeFigureOut">
              <a:rPr lang="en-IN" smtClean="0"/>
              <a:t>18-12-2021</a:t>
            </a:fld>
            <a:endParaRPr lang="en-IN"/>
          </a:p>
        </p:txBody>
      </p:sp>
      <p:sp>
        <p:nvSpPr>
          <p:cNvPr id="3" name="Footer Placeholder 2">
            <a:extLst>
              <a:ext uri="{FF2B5EF4-FFF2-40B4-BE49-F238E27FC236}">
                <a16:creationId xmlns:a16="http://schemas.microsoft.com/office/drawing/2014/main" id="{E02D01F8-C77F-4A45-940E-61FC7227C87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C2D87A-C329-465A-860F-57883400D3EE}"/>
              </a:ext>
            </a:extLst>
          </p:cNvPr>
          <p:cNvSpPr>
            <a:spLocks noGrp="1"/>
          </p:cNvSpPr>
          <p:nvPr>
            <p:ph type="sldNum" sz="quarter" idx="12"/>
          </p:nvPr>
        </p:nvSpPr>
        <p:spPr/>
        <p:txBody>
          <a:bodyPr/>
          <a:lstStyle/>
          <a:p>
            <a:fld id="{20274DF1-108E-401F-854F-03978B69F399}" type="slidenum">
              <a:rPr lang="en-IN" smtClean="0"/>
              <a:t>‹#›</a:t>
            </a:fld>
            <a:endParaRPr lang="en-IN"/>
          </a:p>
        </p:txBody>
      </p:sp>
    </p:spTree>
    <p:extLst>
      <p:ext uri="{BB962C8B-B14F-4D97-AF65-F5344CB8AC3E}">
        <p14:creationId xmlns:p14="http://schemas.microsoft.com/office/powerpoint/2010/main" val="315676568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4345-AAD9-4790-9B0F-1666D3F310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08D25D-952D-442E-9171-388FD8FEF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605105A-E689-4378-BE6B-2D75FF06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0D67C3-B3A3-40A3-B199-3EEF8D64E379}"/>
              </a:ext>
            </a:extLst>
          </p:cNvPr>
          <p:cNvSpPr>
            <a:spLocks noGrp="1"/>
          </p:cNvSpPr>
          <p:nvPr>
            <p:ph type="dt" sz="half" idx="10"/>
          </p:nvPr>
        </p:nvSpPr>
        <p:spPr/>
        <p:txBody>
          <a:bodyPr/>
          <a:lstStyle/>
          <a:p>
            <a:fld id="{7B66F795-38FE-4500-8172-43FB18333BCA}" type="datetimeFigureOut">
              <a:rPr lang="en-IN" smtClean="0"/>
              <a:t>18-12-2021</a:t>
            </a:fld>
            <a:endParaRPr lang="en-IN"/>
          </a:p>
        </p:txBody>
      </p:sp>
      <p:sp>
        <p:nvSpPr>
          <p:cNvPr id="6" name="Footer Placeholder 5">
            <a:extLst>
              <a:ext uri="{FF2B5EF4-FFF2-40B4-BE49-F238E27FC236}">
                <a16:creationId xmlns:a16="http://schemas.microsoft.com/office/drawing/2014/main" id="{92E8F896-6775-490C-9A71-173B40B7DD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C50ACD-413C-4697-8E39-0392C2697D7A}"/>
              </a:ext>
            </a:extLst>
          </p:cNvPr>
          <p:cNvSpPr>
            <a:spLocks noGrp="1"/>
          </p:cNvSpPr>
          <p:nvPr>
            <p:ph type="sldNum" sz="quarter" idx="12"/>
          </p:nvPr>
        </p:nvSpPr>
        <p:spPr/>
        <p:txBody>
          <a:bodyPr/>
          <a:lstStyle/>
          <a:p>
            <a:fld id="{20274DF1-108E-401F-854F-03978B69F399}" type="slidenum">
              <a:rPr lang="en-IN" smtClean="0"/>
              <a:t>‹#›</a:t>
            </a:fld>
            <a:endParaRPr lang="en-IN"/>
          </a:p>
        </p:txBody>
      </p:sp>
    </p:spTree>
    <p:extLst>
      <p:ext uri="{BB962C8B-B14F-4D97-AF65-F5344CB8AC3E}">
        <p14:creationId xmlns:p14="http://schemas.microsoft.com/office/powerpoint/2010/main" val="26772856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4022A-AFC2-4FCD-9F2A-AEEB85CBA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3DF071-ABDC-401A-A9CC-D364C5DB15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15A9D7-D7E0-4F25-B1A0-E65440240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914D4-F0E3-4C29-BCBC-5703096CE2EB}"/>
              </a:ext>
            </a:extLst>
          </p:cNvPr>
          <p:cNvSpPr>
            <a:spLocks noGrp="1"/>
          </p:cNvSpPr>
          <p:nvPr>
            <p:ph type="dt" sz="half" idx="10"/>
          </p:nvPr>
        </p:nvSpPr>
        <p:spPr/>
        <p:txBody>
          <a:bodyPr/>
          <a:lstStyle/>
          <a:p>
            <a:fld id="{7B66F795-38FE-4500-8172-43FB18333BCA}" type="datetimeFigureOut">
              <a:rPr lang="en-IN" smtClean="0"/>
              <a:t>18-12-2021</a:t>
            </a:fld>
            <a:endParaRPr lang="en-IN"/>
          </a:p>
        </p:txBody>
      </p:sp>
      <p:sp>
        <p:nvSpPr>
          <p:cNvPr id="6" name="Footer Placeholder 5">
            <a:extLst>
              <a:ext uri="{FF2B5EF4-FFF2-40B4-BE49-F238E27FC236}">
                <a16:creationId xmlns:a16="http://schemas.microsoft.com/office/drawing/2014/main" id="{4DD6CA86-1B89-4760-B1A2-A79C9015D0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23A87B-8491-407B-AE7F-9985292A5B3F}"/>
              </a:ext>
            </a:extLst>
          </p:cNvPr>
          <p:cNvSpPr>
            <a:spLocks noGrp="1"/>
          </p:cNvSpPr>
          <p:nvPr>
            <p:ph type="sldNum" sz="quarter" idx="12"/>
          </p:nvPr>
        </p:nvSpPr>
        <p:spPr/>
        <p:txBody>
          <a:bodyPr/>
          <a:lstStyle/>
          <a:p>
            <a:fld id="{20274DF1-108E-401F-854F-03978B69F399}" type="slidenum">
              <a:rPr lang="en-IN" smtClean="0"/>
              <a:t>‹#›</a:t>
            </a:fld>
            <a:endParaRPr lang="en-IN"/>
          </a:p>
        </p:txBody>
      </p:sp>
    </p:spTree>
    <p:extLst>
      <p:ext uri="{BB962C8B-B14F-4D97-AF65-F5344CB8AC3E}">
        <p14:creationId xmlns:p14="http://schemas.microsoft.com/office/powerpoint/2010/main" val="251045394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562B1E-BE0A-4C36-ACF0-308E91B8C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ED3919-A213-494A-B3A7-A503A1A390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460DC7-DEEE-4FF8-9234-D11AB2C306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66F795-38FE-4500-8172-43FB18333BCA}" type="datetimeFigureOut">
              <a:rPr lang="en-IN" smtClean="0"/>
              <a:t>18-12-2021</a:t>
            </a:fld>
            <a:endParaRPr lang="en-IN"/>
          </a:p>
        </p:txBody>
      </p:sp>
      <p:sp>
        <p:nvSpPr>
          <p:cNvPr id="5" name="Footer Placeholder 4">
            <a:extLst>
              <a:ext uri="{FF2B5EF4-FFF2-40B4-BE49-F238E27FC236}">
                <a16:creationId xmlns:a16="http://schemas.microsoft.com/office/drawing/2014/main" id="{BFCA95E3-0A69-47AE-9C72-3F3398C492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20EFCC2-A9B3-4118-ADF3-A0383B03CE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274DF1-108E-401F-854F-03978B69F399}" type="slidenum">
              <a:rPr lang="en-IN" smtClean="0"/>
              <a:t>‹#›</a:t>
            </a:fld>
            <a:endParaRPr lang="en-IN"/>
          </a:p>
        </p:txBody>
      </p:sp>
    </p:spTree>
    <p:extLst>
      <p:ext uri="{BB962C8B-B14F-4D97-AF65-F5344CB8AC3E}">
        <p14:creationId xmlns:p14="http://schemas.microsoft.com/office/powerpoint/2010/main" val="21847627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microsoft.com/office/2007/relationships/hdphoto" Target="../media/hdphoto7.wdp" /><Relationship Id="rId2" Type="http://schemas.openxmlformats.org/officeDocument/2006/relationships/image" Target="../media/image11.png" /><Relationship Id="rId1" Type="http://schemas.openxmlformats.org/officeDocument/2006/relationships/slideLayout" Target="../slideLayouts/slideLayout2.xml" /><Relationship Id="rId5" Type="http://schemas.openxmlformats.org/officeDocument/2006/relationships/image" Target="../media/image13.png" /><Relationship Id="rId4" Type="http://schemas.openxmlformats.org/officeDocument/2006/relationships/image" Target="../media/image12.jpg" /></Relationships>
</file>

<file path=ppt/slides/_rels/slide11.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jp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microsoft.com/office/2007/relationships/hdphoto" Target="../media/hdphoto8.wdp" /><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7.jp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2.xml" /><Relationship Id="rId4" Type="http://schemas.microsoft.com/office/2007/relationships/hdphoto" Target="../media/hdphoto1.wdp" /></Relationships>
</file>

<file path=ppt/slides/_rels/slide3.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slideLayout" Target="../slideLayouts/slideLayout2.xml" /><Relationship Id="rId1" Type="http://schemas.openxmlformats.org/officeDocument/2006/relationships/themeOverride" Target="../theme/themeOverride1.xml" /><Relationship Id="rId4" Type="http://schemas.microsoft.com/office/2007/relationships/hdphoto" Target="../media/hdphoto2.wdp" /></Relationships>
</file>

<file path=ppt/slides/_rels/slide5.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microsoft.com/office/2007/relationships/hdphoto" Target="../media/hdphoto4.wdp"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8.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microsoft.com/office/2007/relationships/hdphoto" Target="../media/hdphoto5.wdp" /><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microsoft.com/office/2007/relationships/hdphoto" Target="../media/hdphoto6.wdp" /><Relationship Id="rId2" Type="http://schemas.openxmlformats.org/officeDocument/2006/relationships/image" Target="../media/image10.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D7A02-FE40-49FF-BE46-9C172C441C7B}"/>
              </a:ext>
            </a:extLst>
          </p:cNvPr>
          <p:cNvSpPr>
            <a:spLocks noGrp="1"/>
          </p:cNvSpPr>
          <p:nvPr>
            <p:ph type="ctrTitle"/>
          </p:nvPr>
        </p:nvSpPr>
        <p:spPr>
          <a:xfrm>
            <a:off x="333375" y="817563"/>
            <a:ext cx="9144000" cy="954087"/>
          </a:xfrm>
        </p:spPr>
        <p:txBody>
          <a:bodyPr>
            <a:noAutofit/>
          </a:bodyPr>
          <a:lstStyle/>
          <a:p>
            <a:r>
              <a:rPr lang="en-IN" sz="8000" dirty="0">
                <a:solidFill>
                  <a:schemeClr val="accent5">
                    <a:lumMod val="20000"/>
                    <a:lumOff val="80000"/>
                  </a:schemeClr>
                </a:solidFill>
                <a:latin typeface="Bahnschrift Condensed" panose="020B0502040204020203" pitchFamily="34" charset="0"/>
              </a:rPr>
              <a:t>Customer Segmentation</a:t>
            </a:r>
          </a:p>
        </p:txBody>
      </p:sp>
      <p:sp>
        <p:nvSpPr>
          <p:cNvPr id="3" name="Subtitle 2">
            <a:extLst>
              <a:ext uri="{FF2B5EF4-FFF2-40B4-BE49-F238E27FC236}">
                <a16:creationId xmlns:a16="http://schemas.microsoft.com/office/drawing/2014/main" id="{969FABF1-A093-42B6-B600-AB7EFE2A8512}"/>
              </a:ext>
            </a:extLst>
          </p:cNvPr>
          <p:cNvSpPr>
            <a:spLocks noGrp="1"/>
          </p:cNvSpPr>
          <p:nvPr>
            <p:ph type="subTitle" idx="1"/>
          </p:nvPr>
        </p:nvSpPr>
        <p:spPr>
          <a:xfrm>
            <a:off x="781050" y="1695450"/>
            <a:ext cx="6772275" cy="446087"/>
          </a:xfrm>
        </p:spPr>
        <p:txBody>
          <a:bodyPr>
            <a:noAutofit/>
          </a:bodyPr>
          <a:lstStyle/>
          <a:p>
            <a:r>
              <a:rPr lang="en-IN" sz="3600" dirty="0">
                <a:solidFill>
                  <a:schemeClr val="bg2">
                    <a:lumMod val="90000"/>
                  </a:schemeClr>
                </a:solidFill>
                <a:latin typeface="+mj-lt"/>
              </a:rPr>
              <a:t>Using K-means clustering algorithm</a:t>
            </a:r>
          </a:p>
        </p:txBody>
      </p:sp>
    </p:spTree>
    <p:extLst>
      <p:ext uri="{BB962C8B-B14F-4D97-AF65-F5344CB8AC3E}">
        <p14:creationId xmlns:p14="http://schemas.microsoft.com/office/powerpoint/2010/main" val="85486427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799453-23C2-46B4-B40C-266484664069}"/>
              </a:ext>
            </a:extLst>
          </p:cNvPr>
          <p:cNvSpPr>
            <a:spLocks noGrp="1"/>
          </p:cNvSpPr>
          <p:nvPr>
            <p:ph type="title"/>
          </p:nvPr>
        </p:nvSpPr>
        <p:spPr>
          <a:xfrm>
            <a:off x="329184" y="321732"/>
            <a:ext cx="7056669" cy="1964266"/>
          </a:xfrm>
          <a:blipFill dpi="0" rotWithShape="1">
            <a:blip r:embed="rId4">
              <a:extLst>
                <a:ext uri="{28A0092B-C50C-407E-A947-70E740481C1C}">
                  <a14:useLocalDpi xmlns:a14="http://schemas.microsoft.com/office/drawing/2010/main" val="0"/>
                </a:ext>
              </a:extLst>
            </a:blip>
            <a:srcRect/>
            <a:stretch>
              <a:fillRect/>
            </a:stretch>
          </a:blipFill>
          <a:ln>
            <a:solidFill>
              <a:schemeClr val="bg1">
                <a:lumMod val="50000"/>
              </a:schemeClr>
            </a:solidFill>
          </a:ln>
        </p:spPr>
        <p:txBody>
          <a:bodyPr>
            <a:noAutofit/>
          </a:bodyPr>
          <a:lstStyle/>
          <a:p>
            <a:pPr algn="ctr"/>
            <a:r>
              <a:rPr lang="en-IN" b="1" dirty="0">
                <a:solidFill>
                  <a:srgbClr val="FFFFFF"/>
                </a:solidFill>
                <a:effectLst>
                  <a:outerShdw blurRad="38100" dist="38100" dir="2700000" algn="tl">
                    <a:srgbClr val="000000">
                      <a:alpha val="43137"/>
                    </a:srgbClr>
                  </a:outerShdw>
                </a:effectLst>
                <a:latin typeface="Century Gothic" panose="020B0502020202020204" pitchFamily="34" charset="0"/>
              </a:rPr>
              <a:t>Proposed Method with Architecture</a:t>
            </a:r>
            <a:endParaRPr lang="en-IN" dirty="0">
              <a:solidFill>
                <a:srgbClr val="FFFFFF"/>
              </a:solidFill>
            </a:endParaRPr>
          </a:p>
        </p:txBody>
      </p:sp>
      <p:sp>
        <p:nvSpPr>
          <p:cNvPr id="140" name="Rectangle 139">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Means Clustering cluster numbers">
            <a:extLst>
              <a:ext uri="{FF2B5EF4-FFF2-40B4-BE49-F238E27FC236}">
                <a16:creationId xmlns:a16="http://schemas.microsoft.com/office/drawing/2014/main" id="{ED013590-DDD4-4069-A725-7500B4114BB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24098" y="2660287"/>
            <a:ext cx="5665202" cy="3646887"/>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6851BA4-7523-4BD2-BDA8-DCF0D4787D71}"/>
              </a:ext>
            </a:extLst>
          </p:cNvPr>
          <p:cNvSpPr>
            <a:spLocks noGrp="1"/>
          </p:cNvSpPr>
          <p:nvPr>
            <p:ph idx="1"/>
          </p:nvPr>
        </p:nvSpPr>
        <p:spPr>
          <a:xfrm>
            <a:off x="7816362" y="633046"/>
            <a:ext cx="3719146" cy="5407269"/>
          </a:xfrm>
          <a:solidFill>
            <a:schemeClr val="bg2">
              <a:lumMod val="50000"/>
              <a:alpha val="0"/>
            </a:schemeClr>
          </a:solidFill>
          <a:ln>
            <a:solidFill>
              <a:schemeClr val="tx1">
                <a:lumMod val="65000"/>
                <a:lumOff val="35000"/>
              </a:schemeClr>
            </a:solidFill>
          </a:ln>
        </p:spPr>
        <p:txBody>
          <a:bodyPr anchor="ctr">
            <a:normAutofit fontScale="92500"/>
          </a:bodyPr>
          <a:lstStyle/>
          <a:p>
            <a:r>
              <a:rPr lang="en-IN" sz="1900" dirty="0">
                <a:solidFill>
                  <a:srgbClr val="FFFFFF"/>
                </a:solidFill>
                <a:latin typeface="+mj-lt"/>
              </a:rPr>
              <a:t>What is Elbow method?</a:t>
            </a:r>
          </a:p>
          <a:p>
            <a:pPr marL="0" indent="0" algn="just">
              <a:buNone/>
            </a:pPr>
            <a:r>
              <a:rPr lang="en-US" sz="1900" b="0" i="0" dirty="0">
                <a:solidFill>
                  <a:srgbClr val="FFFFFF"/>
                </a:solidFill>
                <a:effectLst/>
                <a:latin typeface="+mj-lt"/>
              </a:rPr>
              <a:t>In the Elbow method, we are actually varying the number of clusters ( K ) from 1 – 10. For each value of K, we are calculating WCSS ( Within-Cluster Sum of Square ). WCSS is the sum of squared distance between each point and the centroid in a cluster. When we plot the WCSS with the K value, the plot looks like an Elbow. As the number of clusters increases, the WCSS value will start to decrease. WCSS value is largest when K = 1. When we analyze the graph we can see that the graph will rapidly change at a point and thus creating an elbow shape. From this point, the graph starts to move almost parallel to the X-axis. The K value corresponding to this point is the optimal K value or an optimal number of clusters.</a:t>
            </a:r>
            <a:endParaRPr lang="en-IN" sz="1900" dirty="0">
              <a:solidFill>
                <a:srgbClr val="FFFFFF"/>
              </a:solidFill>
              <a:latin typeface="+mj-lt"/>
            </a:endParaRPr>
          </a:p>
        </p:txBody>
      </p:sp>
    </p:spTree>
    <p:extLst>
      <p:ext uri="{BB962C8B-B14F-4D97-AF65-F5344CB8AC3E}">
        <p14:creationId xmlns:p14="http://schemas.microsoft.com/office/powerpoint/2010/main" val="343678427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281E-02A7-4706-9260-BC5BC85DCDCC}"/>
              </a:ext>
            </a:extLst>
          </p:cNvPr>
          <p:cNvSpPr>
            <a:spLocks noGrp="1"/>
          </p:cNvSpPr>
          <p:nvPr>
            <p:ph type="title"/>
          </p:nvPr>
        </p:nvSpPr>
        <p:spPr>
          <a:xfrm>
            <a:off x="649347" y="259438"/>
            <a:ext cx="3505495" cy="1622321"/>
          </a:xfrm>
        </p:spPr>
        <p:txBody>
          <a:bodyPr>
            <a:normAutofit/>
          </a:bodyPr>
          <a:lstStyle/>
          <a:p>
            <a:pPr algn="ctr"/>
            <a:r>
              <a:rPr lang="en-IN" sz="3700" b="1" dirty="0">
                <a:solidFill>
                  <a:schemeClr val="bg1"/>
                </a:solidFill>
                <a:effectLst>
                  <a:outerShdw blurRad="38100" dist="38100" dir="2700000" algn="tl">
                    <a:srgbClr val="000000">
                      <a:alpha val="43137"/>
                    </a:srgbClr>
                  </a:outerShdw>
                </a:effectLst>
                <a:latin typeface="Century Gothic" panose="020B0502020202020204" pitchFamily="34" charset="0"/>
              </a:rPr>
              <a:t>Methodology</a:t>
            </a:r>
          </a:p>
        </p:txBody>
      </p:sp>
      <p:sp>
        <p:nvSpPr>
          <p:cNvPr id="3" name="Content Placeholder 2">
            <a:extLst>
              <a:ext uri="{FF2B5EF4-FFF2-40B4-BE49-F238E27FC236}">
                <a16:creationId xmlns:a16="http://schemas.microsoft.com/office/drawing/2014/main" id="{F1CD3E47-68F0-47D7-8E41-34BB01F3F976}"/>
              </a:ext>
            </a:extLst>
          </p:cNvPr>
          <p:cNvSpPr>
            <a:spLocks noGrp="1"/>
          </p:cNvSpPr>
          <p:nvPr>
            <p:ph idx="1"/>
          </p:nvPr>
        </p:nvSpPr>
        <p:spPr>
          <a:xfrm>
            <a:off x="484214" y="1924050"/>
            <a:ext cx="3872249" cy="3785419"/>
          </a:xfrm>
        </p:spPr>
        <p:txBody>
          <a:bodyPr>
            <a:normAutofit lnSpcReduction="10000"/>
          </a:bodyPr>
          <a:lstStyle/>
          <a:p>
            <a:pPr marL="0" indent="0" algn="just">
              <a:buNone/>
            </a:pPr>
            <a:r>
              <a:rPr lang="en-IN" sz="2000" dirty="0">
                <a:solidFill>
                  <a:schemeClr val="bg1"/>
                </a:solidFill>
                <a:effectLst/>
                <a:latin typeface="+mj-lt"/>
                <a:ea typeface="Calibri" panose="020F0502020204030204" pitchFamily="34" charset="0"/>
                <a:cs typeface="Times New Roman" panose="02020603050405020304" pitchFamily="18" charset="0"/>
              </a:rPr>
              <a:t>Data set contains 200 entries representing data of 200 peoples and a total of 5 attributes. After proper visualization of the data, clustering needs to be done. But, to perform clustering knowing the optimal number of clusters is necessary. Elbow method is used to calculate the optimal number of clusters. Once the number of cluster are calculated, all that is required is to implement the K – Means clustering algorithm and providing it with the cluster number and visualizing it.</a:t>
            </a:r>
          </a:p>
          <a:p>
            <a:endParaRPr lang="en-IN" sz="17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FE4C6DE-2828-4D03-866E-DEA11F23D745}"/>
              </a:ext>
            </a:extLst>
          </p:cNvPr>
          <p:cNvPicPr>
            <a:picLocks noChangeAspect="1"/>
          </p:cNvPicPr>
          <p:nvPr/>
        </p:nvPicPr>
        <p:blipFill>
          <a:blip r:embed="rId3"/>
          <a:stretch>
            <a:fillRect/>
          </a:stretch>
        </p:blipFill>
        <p:spPr>
          <a:xfrm>
            <a:off x="5405862" y="1267941"/>
            <a:ext cx="6019331" cy="4318871"/>
          </a:xfrm>
          <a:prstGeom prst="rect">
            <a:avLst/>
          </a:prstGeom>
          <a:effectLst/>
        </p:spPr>
      </p:pic>
    </p:spTree>
    <p:extLst>
      <p:ext uri="{BB962C8B-B14F-4D97-AF65-F5344CB8AC3E}">
        <p14:creationId xmlns:p14="http://schemas.microsoft.com/office/powerpoint/2010/main" val="233136207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D6EAF-5202-49A8-A85B-93AACFF53B45}"/>
              </a:ext>
            </a:extLst>
          </p:cNvPr>
          <p:cNvSpPr>
            <a:spLocks noGrp="1"/>
          </p:cNvSpPr>
          <p:nvPr>
            <p:ph type="title"/>
          </p:nvPr>
        </p:nvSpPr>
        <p:spPr>
          <a:xfrm>
            <a:off x="838200" y="236538"/>
            <a:ext cx="10515600" cy="1325563"/>
          </a:xfrm>
        </p:spPr>
        <p:txBody>
          <a:bodyPr/>
          <a:lstStyle/>
          <a:p>
            <a:pPr algn="ctr"/>
            <a:r>
              <a:rPr lang="en-IN" b="1" dirty="0">
                <a:solidFill>
                  <a:schemeClr val="bg1"/>
                </a:solidFill>
                <a:effectLst>
                  <a:outerShdw blurRad="38100" dist="38100" dir="2700000" algn="tl">
                    <a:srgbClr val="000000">
                      <a:alpha val="43137"/>
                    </a:srgbClr>
                  </a:outerShdw>
                </a:effectLst>
                <a:latin typeface="Century Gothic" panose="020B0502020202020204" pitchFamily="34" charset="0"/>
              </a:rPr>
              <a:t>Conclusion</a:t>
            </a:r>
          </a:p>
        </p:txBody>
      </p:sp>
      <p:sp>
        <p:nvSpPr>
          <p:cNvPr id="3" name="Content Placeholder 2">
            <a:extLst>
              <a:ext uri="{FF2B5EF4-FFF2-40B4-BE49-F238E27FC236}">
                <a16:creationId xmlns:a16="http://schemas.microsoft.com/office/drawing/2014/main" id="{592E1F9C-0DB9-4846-A89C-3842049F0E50}"/>
              </a:ext>
            </a:extLst>
          </p:cNvPr>
          <p:cNvSpPr>
            <a:spLocks noGrp="1"/>
          </p:cNvSpPr>
          <p:nvPr>
            <p:ph idx="1"/>
          </p:nvPr>
        </p:nvSpPr>
        <p:spPr>
          <a:xfrm>
            <a:off x="838200" y="1562101"/>
            <a:ext cx="10515600" cy="5140324"/>
          </a:xfrm>
        </p:spPr>
        <p:txBody>
          <a:bodyPr>
            <a:normAutofit fontScale="92500" lnSpcReduction="10000"/>
          </a:bodyPr>
          <a:lstStyle/>
          <a:p>
            <a:pPr algn="just"/>
            <a:r>
              <a:rPr lang="en-US" sz="2400" b="0" i="0" dirty="0">
                <a:solidFill>
                  <a:schemeClr val="bg1"/>
                </a:solidFill>
                <a:effectLst/>
                <a:latin typeface="+mj-lt"/>
              </a:rPr>
              <a:t>K means clustering is one of the most popular clustering algorithms and usually the first thing practitioners apply when solving clustering tasks to get an idea of the structure of the dataset. The goal of K means is to group data points into distinct non-overlapping subgroups. One of the major application of K means clustering is segmentation of customers to get a better understanding of them which in turn could be used to increase the revenue of the company.</a:t>
            </a:r>
          </a:p>
          <a:p>
            <a:pPr algn="just">
              <a:lnSpc>
                <a:spcPct val="107000"/>
              </a:lnSpc>
              <a:spcAft>
                <a:spcPts val="800"/>
              </a:spcAft>
            </a:pPr>
            <a:r>
              <a:rPr lang="en-IN" sz="2400" dirty="0">
                <a:solidFill>
                  <a:schemeClr val="bg1"/>
                </a:solidFill>
                <a:effectLst/>
                <a:latin typeface="+mj-lt"/>
                <a:ea typeface="Calibri" panose="020F0502020204030204" pitchFamily="34" charset="0"/>
                <a:cs typeface="Times New Roman" panose="02020603050405020304" pitchFamily="18" charset="0"/>
              </a:rPr>
              <a:t>Thus, the given datasets of customer segmentations is successfully processed by using K-means clustering algorithm. And it helps to improve customer service.</a:t>
            </a:r>
          </a:p>
          <a:p>
            <a:pPr algn="just">
              <a:lnSpc>
                <a:spcPct val="107000"/>
              </a:lnSpc>
              <a:spcAft>
                <a:spcPts val="800"/>
              </a:spcAft>
            </a:pPr>
            <a:r>
              <a:rPr lang="en-IN" sz="2400" dirty="0">
                <a:solidFill>
                  <a:schemeClr val="bg1"/>
                </a:solidFill>
                <a:effectLst/>
                <a:latin typeface="+mj-lt"/>
                <a:ea typeface="Calibri" panose="020F0502020204030204" pitchFamily="34" charset="0"/>
                <a:cs typeface="Times New Roman" panose="02020603050405020304" pitchFamily="18" charset="0"/>
              </a:rPr>
              <a:t>K means algorithm is one of the most popular clustering algorithms and normally the first thing practitioners apply when solving clustering tasks to get an idea of the structure of the dataset. The goal of K-means is to group data points into distinct non-overlapping subgroups. One of the major application of K means clustering is segmentation of customers to get a better understanding of them which in turn could be used to increase the revenue of the company.</a:t>
            </a:r>
          </a:p>
          <a:p>
            <a:pPr algn="just"/>
            <a:endParaRPr lang="en-IN" sz="2400" dirty="0">
              <a:solidFill>
                <a:schemeClr val="bg1"/>
              </a:solidFill>
              <a:latin typeface="+mj-lt"/>
            </a:endParaRPr>
          </a:p>
        </p:txBody>
      </p:sp>
    </p:spTree>
    <p:extLst>
      <p:ext uri="{BB962C8B-B14F-4D97-AF65-F5344CB8AC3E}">
        <p14:creationId xmlns:p14="http://schemas.microsoft.com/office/powerpoint/2010/main" val="207447215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A5536-7899-48E4-9C71-F3B37B53E6CD}"/>
              </a:ext>
            </a:extLst>
          </p:cNvPr>
          <p:cNvSpPr>
            <a:spLocks noGrp="1"/>
          </p:cNvSpPr>
          <p:nvPr>
            <p:ph type="ctrTitle"/>
          </p:nvPr>
        </p:nvSpPr>
        <p:spPr>
          <a:xfrm>
            <a:off x="244604" y="2394865"/>
            <a:ext cx="5115030" cy="952115"/>
          </a:xfrm>
        </p:spPr>
        <p:txBody>
          <a:bodyPr/>
          <a:lstStyle/>
          <a:p>
            <a:r>
              <a:rPr lang="en-IN" b="1"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Thank You</a:t>
            </a:r>
          </a:p>
        </p:txBody>
      </p:sp>
      <p:sp>
        <p:nvSpPr>
          <p:cNvPr id="7" name="TextBox 6">
            <a:extLst>
              <a:ext uri="{FF2B5EF4-FFF2-40B4-BE49-F238E27FC236}">
                <a16:creationId xmlns:a16="http://schemas.microsoft.com/office/drawing/2014/main" id="{876269D1-7837-491D-9ED1-1B8C5E952796}"/>
              </a:ext>
            </a:extLst>
          </p:cNvPr>
          <p:cNvSpPr txBox="1"/>
          <p:nvPr/>
        </p:nvSpPr>
        <p:spPr>
          <a:xfrm>
            <a:off x="985042" y="3429000"/>
            <a:ext cx="3634155" cy="1200329"/>
          </a:xfrm>
          <a:prstGeom prst="rect">
            <a:avLst/>
          </a:prstGeom>
          <a:noFill/>
          <a:ln w="19050" cmpd="sng">
            <a:solidFill>
              <a:schemeClr val="accent1">
                <a:lumMod val="20000"/>
                <a:lumOff val="80000"/>
              </a:schemeClr>
            </a:solidFill>
          </a:ln>
        </p:spPr>
        <p:txBody>
          <a:bodyPr wrap="square" rtlCol="0">
            <a:spAutoFit/>
          </a:bodyPr>
          <a:lstStyle/>
          <a:p>
            <a:pPr algn="ctr"/>
            <a:r>
              <a:rPr lang="en-IN" sz="2400" dirty="0">
                <a:solidFill>
                  <a:schemeClr val="accent1">
                    <a:lumMod val="20000"/>
                    <a:lumOff val="80000"/>
                  </a:schemeClr>
                </a:solidFill>
                <a:latin typeface="Bierstadt Display" panose="020B0604020202020204" pitchFamily="34" charset="0"/>
                <a:cs typeface="Aparajita" panose="020B0502040204020203" pitchFamily="18" charset="0"/>
              </a:rPr>
              <a:t>Submitted by </a:t>
            </a:r>
          </a:p>
          <a:p>
            <a:pPr algn="ctr"/>
            <a:r>
              <a:rPr lang="en-IN" sz="2400" dirty="0">
                <a:solidFill>
                  <a:schemeClr val="accent1">
                    <a:lumMod val="20000"/>
                    <a:lumOff val="80000"/>
                  </a:schemeClr>
                </a:solidFill>
                <a:latin typeface="Bierstadt Display" panose="020B0604020202020204" pitchFamily="34" charset="0"/>
                <a:cs typeface="Aparajita" panose="020B0502040204020203" pitchFamily="18" charset="0"/>
              </a:rPr>
              <a:t>Adinath Mahangare </a:t>
            </a:r>
          </a:p>
          <a:p>
            <a:pPr algn="ctr"/>
            <a:r>
              <a:rPr lang="en-IN" sz="2400" dirty="0">
                <a:solidFill>
                  <a:schemeClr val="accent1">
                    <a:lumMod val="20000"/>
                    <a:lumOff val="80000"/>
                  </a:schemeClr>
                </a:solidFill>
                <a:latin typeface="Bierstadt Display" panose="020B0604020202020204" pitchFamily="34" charset="0"/>
                <a:cs typeface="Aparajita" panose="020B0502040204020203" pitchFamily="18" charset="0"/>
              </a:rPr>
              <a:t>Anushka Chavan</a:t>
            </a:r>
          </a:p>
        </p:txBody>
      </p:sp>
    </p:spTree>
    <p:extLst>
      <p:ext uri="{BB962C8B-B14F-4D97-AF65-F5344CB8AC3E}">
        <p14:creationId xmlns:p14="http://schemas.microsoft.com/office/powerpoint/2010/main" val="39421898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p:cNvGrpSpPr/>
        <p:nvPr/>
      </p:nvGrpSpPr>
      <p:grpSpPr>
        <a:xfrm>
          <a:off x="0" y="0"/>
          <a:ext cx="0" cy="0"/>
          <a:chOff x="0" y="0"/>
          <a:chExt cx="0" cy="0"/>
        </a:xfrm>
      </p:grpSpPr>
      <p:pic>
        <p:nvPicPr>
          <p:cNvPr id="4" name="Picture 3" descr="A crowd of people in a street&#10;&#10;Description automatically generated with medium confidence">
            <a:extLst>
              <a:ext uri="{FF2B5EF4-FFF2-40B4-BE49-F238E27FC236}">
                <a16:creationId xmlns:a16="http://schemas.microsoft.com/office/drawing/2014/main" id="{33A41E62-371B-40D6-AA6B-29FAE786B1E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30000"/>
                    </a14:imgEffect>
                    <a14:imgEffect>
                      <a14:brightnessContrast bright="-50000" contrast="-10000"/>
                    </a14:imgEffect>
                  </a14:imgLayer>
                </a14:imgProps>
              </a:ext>
              <a:ext uri="{28A0092B-C50C-407E-A947-70E740481C1C}">
                <a14:useLocalDpi xmlns:a14="http://schemas.microsoft.com/office/drawing/2010/main" val="0"/>
              </a:ext>
            </a:extLst>
          </a:blip>
          <a:srcRect l="33222" t="8602" r="4214" b="12666"/>
          <a:stretch/>
        </p:blipFill>
        <p:spPr>
          <a:xfrm>
            <a:off x="4041422" y="270933"/>
            <a:ext cx="7636228" cy="6006042"/>
          </a:xfrm>
          <a:prstGeom prst="rect">
            <a:avLst/>
          </a:prstGeom>
          <a:effectLst>
            <a:softEdge rad="88900"/>
          </a:effectLst>
        </p:spPr>
      </p:pic>
      <p:sp>
        <p:nvSpPr>
          <p:cNvPr id="10" name="Rectangle: Rounded Corners 9">
            <a:extLst>
              <a:ext uri="{FF2B5EF4-FFF2-40B4-BE49-F238E27FC236}">
                <a16:creationId xmlns:a16="http://schemas.microsoft.com/office/drawing/2014/main" id="{6B479B52-6072-47A7-AD9A-098A1C31E1A4}"/>
              </a:ext>
            </a:extLst>
          </p:cNvPr>
          <p:cNvSpPr/>
          <p:nvPr/>
        </p:nvSpPr>
        <p:spPr>
          <a:xfrm>
            <a:off x="676275" y="2781300"/>
            <a:ext cx="2971800"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 name="Title 1">
            <a:extLst>
              <a:ext uri="{FF2B5EF4-FFF2-40B4-BE49-F238E27FC236}">
                <a16:creationId xmlns:a16="http://schemas.microsoft.com/office/drawing/2014/main" id="{143F4797-292D-4C6B-9065-8C081D7B1B22}"/>
              </a:ext>
            </a:extLst>
          </p:cNvPr>
          <p:cNvSpPr>
            <a:spLocks noGrp="1"/>
          </p:cNvSpPr>
          <p:nvPr>
            <p:ph type="title"/>
          </p:nvPr>
        </p:nvSpPr>
        <p:spPr>
          <a:xfrm>
            <a:off x="514350" y="2654146"/>
            <a:ext cx="3200400" cy="895504"/>
          </a:xfrm>
        </p:spPr>
        <p:txBody>
          <a:bodyPr>
            <a:noAutofit/>
          </a:bodyPr>
          <a:lstStyle/>
          <a:p>
            <a:pPr algn="ctr"/>
            <a:r>
              <a:rPr lang="en-IN" sz="5400" b="1"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Abstract</a:t>
            </a:r>
          </a:p>
        </p:txBody>
      </p:sp>
      <p:sp>
        <p:nvSpPr>
          <p:cNvPr id="9" name="Content Placeholder 8">
            <a:extLst>
              <a:ext uri="{FF2B5EF4-FFF2-40B4-BE49-F238E27FC236}">
                <a16:creationId xmlns:a16="http://schemas.microsoft.com/office/drawing/2014/main" id="{D197207E-2F85-4B85-9749-850CC74390C7}"/>
              </a:ext>
            </a:extLst>
          </p:cNvPr>
          <p:cNvSpPr>
            <a:spLocks noGrp="1"/>
          </p:cNvSpPr>
          <p:nvPr>
            <p:ph idx="1"/>
          </p:nvPr>
        </p:nvSpPr>
        <p:spPr>
          <a:xfrm>
            <a:off x="4181475" y="581025"/>
            <a:ext cx="7162800" cy="5600700"/>
          </a:xfrm>
        </p:spPr>
        <p:txBody>
          <a:bodyPr>
            <a:normAutofit fontScale="92500" lnSpcReduction="10000"/>
          </a:bodyPr>
          <a:lstStyle/>
          <a:p>
            <a:pPr algn="just"/>
            <a:r>
              <a:rPr lang="en-US" b="0" i="0" dirty="0">
                <a:solidFill>
                  <a:schemeClr val="bg1"/>
                </a:solidFill>
                <a:effectLst/>
                <a:latin typeface="charter"/>
              </a:rPr>
              <a:t>Customer Segmentation is the subdivision of a market into discrete customer groups that share similar characteristics. Customer Segmentation can be a powerful means to identify unsatisfied customer needs. Using the above data companies can then outperform the competition by developing uniquely appealing products and services.</a:t>
            </a:r>
          </a:p>
          <a:p>
            <a:pPr algn="just"/>
            <a:r>
              <a:rPr lang="en-US" b="0" i="0" dirty="0">
                <a:solidFill>
                  <a:schemeClr val="bg1"/>
                </a:solidFill>
                <a:effectLst/>
                <a:latin typeface="charter"/>
              </a:rPr>
              <a:t>You are owing a supermarket mall and through membership cards, you have some basic data about your customers like Customer ID, age, gender, annual income and spending score. You want to understand the customers like who are the target customers so that the sense can be given to marketing team and plan the strategy accordingly.</a:t>
            </a:r>
            <a:endParaRPr lang="en-IN" dirty="0">
              <a:solidFill>
                <a:schemeClr val="bg1"/>
              </a:solidFill>
            </a:endParaRPr>
          </a:p>
        </p:txBody>
      </p:sp>
      <p:sp>
        <p:nvSpPr>
          <p:cNvPr id="5" name="Rectangle: Rounded Corners 4">
            <a:extLst>
              <a:ext uri="{FF2B5EF4-FFF2-40B4-BE49-F238E27FC236}">
                <a16:creationId xmlns:a16="http://schemas.microsoft.com/office/drawing/2014/main" id="{CB7B04C9-065A-4D77-9505-3C1FA1558325}"/>
              </a:ext>
            </a:extLst>
          </p:cNvPr>
          <p:cNvSpPr/>
          <p:nvPr/>
        </p:nvSpPr>
        <p:spPr>
          <a:xfrm>
            <a:off x="4069644" y="347662"/>
            <a:ext cx="7579783" cy="5852583"/>
          </a:xfrm>
          <a:prstGeom prst="roundRect">
            <a:avLst>
              <a:gd name="adj" fmla="val 9862"/>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2978137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9A848386-5F0D-6248-966C-BC49A2264491}"/>
              </a:ext>
            </a:extLst>
          </p:cNvPr>
          <p:cNvPicPr>
            <a:picLocks noChangeAspect="1"/>
          </p:cNvPicPr>
          <p:nvPr/>
        </p:nvPicPr>
        <p:blipFill rotWithShape="1">
          <a:blip r:embed="rId2">
            <a:extLst>
              <a:ext uri="{28A0092B-C50C-407E-A947-70E740481C1C}">
                <a14:useLocalDpi xmlns:a14="http://schemas.microsoft.com/office/drawing/2010/main" val="0"/>
              </a:ext>
            </a:extLst>
          </a:blip>
          <a:srcRect l="651" t="405" r="1257" b="12811"/>
          <a:stretch/>
        </p:blipFill>
        <p:spPr>
          <a:xfrm>
            <a:off x="-474489" y="12095"/>
            <a:ext cx="12642299" cy="7456269"/>
          </a:xfrm>
          <a:prstGeom prst="rect">
            <a:avLst/>
          </a:prstGeom>
        </p:spPr>
      </p:pic>
      <p:sp>
        <p:nvSpPr>
          <p:cNvPr id="7" name="Rectangle: Rounded Corners 6">
            <a:extLst>
              <a:ext uri="{FF2B5EF4-FFF2-40B4-BE49-F238E27FC236}">
                <a16:creationId xmlns:a16="http://schemas.microsoft.com/office/drawing/2014/main" id="{CC2283CC-07FB-4C4A-BB3F-8D152AB19022}"/>
              </a:ext>
            </a:extLst>
          </p:cNvPr>
          <p:cNvSpPr/>
          <p:nvPr/>
        </p:nvSpPr>
        <p:spPr>
          <a:xfrm>
            <a:off x="800474" y="4515027"/>
            <a:ext cx="2266336" cy="1662944"/>
          </a:xfrm>
          <a:prstGeom prst="roundRect">
            <a:avLst/>
          </a:prstGeom>
          <a:solidFill>
            <a:schemeClr val="bg1">
              <a:lumMod val="65000"/>
            </a:schemeClr>
          </a:solidFill>
          <a:ln w="28575">
            <a:solidFill>
              <a:schemeClr val="bg1"/>
            </a:solid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1CB99CC5-4866-4DF7-814C-38960C5CD17C}"/>
              </a:ext>
            </a:extLst>
          </p:cNvPr>
          <p:cNvSpPr/>
          <p:nvPr/>
        </p:nvSpPr>
        <p:spPr>
          <a:xfrm>
            <a:off x="10255044" y="4805515"/>
            <a:ext cx="1632156" cy="1120877"/>
          </a:xfrm>
          <a:prstGeom prst="round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0A0395FD-F278-4C02-BA47-ECC1AF70F76E}"/>
              </a:ext>
            </a:extLst>
          </p:cNvPr>
          <p:cNvSpPr/>
          <p:nvPr/>
        </p:nvSpPr>
        <p:spPr>
          <a:xfrm>
            <a:off x="7954298" y="2714549"/>
            <a:ext cx="1897626" cy="1376516"/>
          </a:xfrm>
          <a:prstGeom prst="round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AFD8CA3D-1A6C-44FB-A6F5-159F11558D3E}"/>
              </a:ext>
            </a:extLst>
          </p:cNvPr>
          <p:cNvSpPr/>
          <p:nvPr/>
        </p:nvSpPr>
        <p:spPr>
          <a:xfrm>
            <a:off x="6390967" y="4949519"/>
            <a:ext cx="2015613" cy="1490609"/>
          </a:xfrm>
          <a:prstGeom prst="round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B967389E-F347-4AC4-8D1B-9CADC9EA8ACB}"/>
              </a:ext>
            </a:extLst>
          </p:cNvPr>
          <p:cNvSpPr/>
          <p:nvPr/>
        </p:nvSpPr>
        <p:spPr>
          <a:xfrm>
            <a:off x="4385187" y="3428999"/>
            <a:ext cx="1381467" cy="1349053"/>
          </a:xfrm>
          <a:prstGeom prst="round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24F66EE7-CE89-4E4B-8C7C-9274DB95A7CD}"/>
              </a:ext>
            </a:extLst>
          </p:cNvPr>
          <p:cNvSpPr/>
          <p:nvPr/>
        </p:nvSpPr>
        <p:spPr>
          <a:xfrm rot="20426029">
            <a:off x="3101813" y="4274577"/>
            <a:ext cx="1239392" cy="299163"/>
          </a:xfrm>
          <a:prstGeom prst="rightArrow">
            <a:avLst>
              <a:gd name="adj1" fmla="val 50000"/>
              <a:gd name="adj2" fmla="val 555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7617F449-076B-4FE4-90C1-93F44832C3FC}"/>
              </a:ext>
            </a:extLst>
          </p:cNvPr>
          <p:cNvSpPr/>
          <p:nvPr/>
        </p:nvSpPr>
        <p:spPr>
          <a:xfrm rot="1670062">
            <a:off x="5862589" y="4491234"/>
            <a:ext cx="782861" cy="33497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A9447B83-8A0B-4551-A039-F047826B3AB5}"/>
              </a:ext>
            </a:extLst>
          </p:cNvPr>
          <p:cNvSpPr/>
          <p:nvPr/>
        </p:nvSpPr>
        <p:spPr>
          <a:xfrm rot="19535030">
            <a:off x="8134570" y="4392721"/>
            <a:ext cx="1058026" cy="32446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BE7AC30D-64A1-44FB-99B5-0699DD09CA74}"/>
              </a:ext>
            </a:extLst>
          </p:cNvPr>
          <p:cNvSpPr/>
          <p:nvPr/>
        </p:nvSpPr>
        <p:spPr>
          <a:xfrm rot="2077396">
            <a:off x="9825547" y="4199731"/>
            <a:ext cx="1091381" cy="32446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95B734E-8C2D-46AB-928E-2D2386788C61}"/>
              </a:ext>
            </a:extLst>
          </p:cNvPr>
          <p:cNvSpPr txBox="1"/>
          <p:nvPr/>
        </p:nvSpPr>
        <p:spPr>
          <a:xfrm>
            <a:off x="1017639" y="4949520"/>
            <a:ext cx="2113935" cy="584775"/>
          </a:xfrm>
          <a:prstGeom prst="rect">
            <a:avLst/>
          </a:prstGeom>
          <a:noFill/>
        </p:spPr>
        <p:txBody>
          <a:bodyPr wrap="square" rtlCol="0">
            <a:spAutoFit/>
          </a:bodyPr>
          <a:lstStyle/>
          <a:p>
            <a:r>
              <a:rPr lang="en-IN" sz="3200" dirty="0">
                <a:solidFill>
                  <a:schemeClr val="bg1"/>
                </a:solidFill>
                <a:latin typeface="Bahnschrift Condensed" panose="020B0502040204020203" pitchFamily="34" charset="0"/>
              </a:rPr>
              <a:t>Introduction</a:t>
            </a:r>
          </a:p>
        </p:txBody>
      </p:sp>
      <p:sp>
        <p:nvSpPr>
          <p:cNvPr id="16" name="TextBox 15">
            <a:extLst>
              <a:ext uri="{FF2B5EF4-FFF2-40B4-BE49-F238E27FC236}">
                <a16:creationId xmlns:a16="http://schemas.microsoft.com/office/drawing/2014/main" id="{57FFBC6A-0493-42CB-A7B9-670E7B1A954B}"/>
              </a:ext>
            </a:extLst>
          </p:cNvPr>
          <p:cNvSpPr txBox="1"/>
          <p:nvPr/>
        </p:nvSpPr>
        <p:spPr>
          <a:xfrm>
            <a:off x="4294651" y="3501818"/>
            <a:ext cx="1616582" cy="1077218"/>
          </a:xfrm>
          <a:prstGeom prst="rect">
            <a:avLst/>
          </a:prstGeom>
          <a:noFill/>
        </p:spPr>
        <p:txBody>
          <a:bodyPr wrap="square" rtlCol="0">
            <a:spAutoFit/>
          </a:bodyPr>
          <a:lstStyle/>
          <a:p>
            <a:pPr algn="ctr"/>
            <a:r>
              <a:rPr lang="en-IN" sz="3200" dirty="0">
                <a:solidFill>
                  <a:schemeClr val="bg1"/>
                </a:solidFill>
                <a:latin typeface="Bahnschrift Condensed" panose="020B0502040204020203" pitchFamily="34" charset="0"/>
              </a:rPr>
              <a:t>Existing </a:t>
            </a:r>
          </a:p>
          <a:p>
            <a:pPr algn="ctr"/>
            <a:r>
              <a:rPr lang="en-IN" sz="3200" dirty="0">
                <a:solidFill>
                  <a:schemeClr val="bg1"/>
                </a:solidFill>
                <a:latin typeface="Bahnschrift Condensed" panose="020B0502040204020203" pitchFamily="34" charset="0"/>
              </a:rPr>
              <a:t>Method</a:t>
            </a:r>
          </a:p>
        </p:txBody>
      </p:sp>
      <p:sp>
        <p:nvSpPr>
          <p:cNvPr id="18" name="TextBox 17">
            <a:extLst>
              <a:ext uri="{FF2B5EF4-FFF2-40B4-BE49-F238E27FC236}">
                <a16:creationId xmlns:a16="http://schemas.microsoft.com/office/drawing/2014/main" id="{57968530-E084-4EAB-ACCB-BE0D3738E3F8}"/>
              </a:ext>
            </a:extLst>
          </p:cNvPr>
          <p:cNvSpPr txBox="1"/>
          <p:nvPr/>
        </p:nvSpPr>
        <p:spPr>
          <a:xfrm>
            <a:off x="6464709" y="5298334"/>
            <a:ext cx="2015613" cy="584775"/>
          </a:xfrm>
          <a:prstGeom prst="rect">
            <a:avLst/>
          </a:prstGeom>
          <a:noFill/>
        </p:spPr>
        <p:txBody>
          <a:bodyPr wrap="square" rtlCol="0">
            <a:spAutoFit/>
          </a:bodyPr>
          <a:lstStyle/>
          <a:p>
            <a:r>
              <a:rPr lang="en-IN" sz="3200" dirty="0">
                <a:solidFill>
                  <a:schemeClr val="bg1"/>
                </a:solidFill>
                <a:latin typeface="Bahnschrift Condensed" panose="020B0502040204020203" pitchFamily="34" charset="0"/>
              </a:rPr>
              <a:t>Architecture</a:t>
            </a:r>
          </a:p>
        </p:txBody>
      </p:sp>
      <p:sp>
        <p:nvSpPr>
          <p:cNvPr id="23" name="TextBox 22">
            <a:extLst>
              <a:ext uri="{FF2B5EF4-FFF2-40B4-BE49-F238E27FC236}">
                <a16:creationId xmlns:a16="http://schemas.microsoft.com/office/drawing/2014/main" id="{058A7DCE-9B5A-44DA-9B2A-5B4409D3ECB3}"/>
              </a:ext>
            </a:extLst>
          </p:cNvPr>
          <p:cNvSpPr txBox="1"/>
          <p:nvPr/>
        </p:nvSpPr>
        <p:spPr>
          <a:xfrm>
            <a:off x="7983794" y="3023089"/>
            <a:ext cx="2054942" cy="584775"/>
          </a:xfrm>
          <a:prstGeom prst="rect">
            <a:avLst/>
          </a:prstGeom>
          <a:noFill/>
        </p:spPr>
        <p:txBody>
          <a:bodyPr wrap="square" rtlCol="0">
            <a:spAutoFit/>
          </a:bodyPr>
          <a:lstStyle/>
          <a:p>
            <a:r>
              <a:rPr lang="en-IN" sz="3200" dirty="0">
                <a:solidFill>
                  <a:schemeClr val="bg1"/>
                </a:solidFill>
                <a:latin typeface="Bahnschrift Condensed" panose="020B0502040204020203" pitchFamily="34" charset="0"/>
              </a:rPr>
              <a:t>Methodology</a:t>
            </a:r>
          </a:p>
        </p:txBody>
      </p:sp>
      <p:sp>
        <p:nvSpPr>
          <p:cNvPr id="24" name="TextBox 23">
            <a:extLst>
              <a:ext uri="{FF2B5EF4-FFF2-40B4-BE49-F238E27FC236}">
                <a16:creationId xmlns:a16="http://schemas.microsoft.com/office/drawing/2014/main" id="{D6BB3CA8-0147-4EE3-B7F7-3E45FE37A411}"/>
              </a:ext>
            </a:extLst>
          </p:cNvPr>
          <p:cNvSpPr txBox="1"/>
          <p:nvPr/>
        </p:nvSpPr>
        <p:spPr>
          <a:xfrm>
            <a:off x="10255044" y="5005946"/>
            <a:ext cx="1755023" cy="584775"/>
          </a:xfrm>
          <a:prstGeom prst="rect">
            <a:avLst/>
          </a:prstGeom>
          <a:noFill/>
        </p:spPr>
        <p:txBody>
          <a:bodyPr wrap="square" rtlCol="0">
            <a:spAutoFit/>
          </a:bodyPr>
          <a:lstStyle/>
          <a:p>
            <a:r>
              <a:rPr lang="en-IN" sz="3200" dirty="0">
                <a:solidFill>
                  <a:schemeClr val="bg1"/>
                </a:solidFill>
                <a:latin typeface="Bahnschrift Condensed" panose="020B0502040204020203" pitchFamily="34" charset="0"/>
              </a:rPr>
              <a:t>Conclusion</a:t>
            </a:r>
          </a:p>
        </p:txBody>
      </p:sp>
      <p:sp>
        <p:nvSpPr>
          <p:cNvPr id="2" name="Title 1">
            <a:extLst>
              <a:ext uri="{FF2B5EF4-FFF2-40B4-BE49-F238E27FC236}">
                <a16:creationId xmlns:a16="http://schemas.microsoft.com/office/drawing/2014/main" id="{F7893FD8-F91A-4683-B118-541A88523AB2}"/>
              </a:ext>
            </a:extLst>
          </p:cNvPr>
          <p:cNvSpPr>
            <a:spLocks noGrp="1"/>
          </p:cNvSpPr>
          <p:nvPr>
            <p:ph type="title"/>
          </p:nvPr>
        </p:nvSpPr>
        <p:spPr>
          <a:xfrm>
            <a:off x="5648732" y="869150"/>
            <a:ext cx="6029702" cy="782117"/>
          </a:xfrm>
        </p:spPr>
        <p:txBody>
          <a:bodyPr anchor="b">
            <a:noAutofit/>
          </a:bodyPr>
          <a:lstStyle/>
          <a:p>
            <a:pPr algn="ctr"/>
            <a:r>
              <a:rPr lang="en-IN" sz="5400" b="1" dirty="0">
                <a:solidFill>
                  <a:srgbClr val="0E0E05"/>
                </a:solidFill>
                <a:effectLst>
                  <a:outerShdw blurRad="38100" dist="38100" dir="2700000" algn="tl">
                    <a:srgbClr val="000000">
                      <a:alpha val="43137"/>
                    </a:srgbClr>
                  </a:outerShdw>
                </a:effectLst>
                <a:latin typeface="Century Gothic" panose="020B0502020202020204" pitchFamily="34" charset="0"/>
              </a:rPr>
              <a:t>Table of Contents</a:t>
            </a:r>
          </a:p>
        </p:txBody>
      </p:sp>
      <p:sp>
        <p:nvSpPr>
          <p:cNvPr id="4" name="Rectangle: Rounded Corners 3">
            <a:extLst>
              <a:ext uri="{FF2B5EF4-FFF2-40B4-BE49-F238E27FC236}">
                <a16:creationId xmlns:a16="http://schemas.microsoft.com/office/drawing/2014/main" id="{557C5091-1955-4F82-B17A-01C7C0E2C908}"/>
              </a:ext>
            </a:extLst>
          </p:cNvPr>
          <p:cNvSpPr/>
          <p:nvPr/>
        </p:nvSpPr>
        <p:spPr>
          <a:xfrm>
            <a:off x="629807" y="950231"/>
            <a:ext cx="7099050" cy="1352587"/>
          </a:xfrm>
          <a:prstGeom prst="roundRect">
            <a:avLst>
              <a:gd name="adj" fmla="val 21488"/>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7CB8916-DFA5-8246-B515-A6FAD8D625EE}"/>
              </a:ext>
            </a:extLst>
          </p:cNvPr>
          <p:cNvSpPr txBox="1"/>
          <p:nvPr/>
        </p:nvSpPr>
        <p:spPr>
          <a:xfrm>
            <a:off x="800474" y="1118692"/>
            <a:ext cx="7472188" cy="1015663"/>
          </a:xfrm>
          <a:prstGeom prst="rect">
            <a:avLst/>
          </a:prstGeom>
          <a:noFill/>
        </p:spPr>
        <p:txBody>
          <a:bodyPr wrap="square" rtlCol="0">
            <a:spAutoFit/>
          </a:bodyPr>
          <a:lstStyle/>
          <a:p>
            <a:pPr algn="l"/>
            <a:r>
              <a:rPr lang="en-IN" sz="6000" b="1">
                <a:latin typeface="Century Gothic" panose="020B0502020202020204" pitchFamily="34" charset="0"/>
              </a:rPr>
              <a:t>Table of Contents</a:t>
            </a:r>
            <a:endParaRPr lang="en-US" sz="6000" b="1">
              <a:latin typeface="Century Gothic" panose="020B0502020202020204" pitchFamily="34" charset="0"/>
            </a:endParaRPr>
          </a:p>
        </p:txBody>
      </p:sp>
    </p:spTree>
    <p:extLst>
      <p:ext uri="{BB962C8B-B14F-4D97-AF65-F5344CB8AC3E}">
        <p14:creationId xmlns:p14="http://schemas.microsoft.com/office/powerpoint/2010/main" val="137946819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Background pattern&#10;&#10;Description automatically generated">
            <a:extLst>
              <a:ext uri="{FF2B5EF4-FFF2-40B4-BE49-F238E27FC236}">
                <a16:creationId xmlns:a16="http://schemas.microsoft.com/office/drawing/2014/main" id="{FE1F6429-AAE9-43AF-AA0A-9336693EBC89}"/>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l="16708" r="18404"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16BA6693-399B-48AF-95A8-AD1359A37DA4}"/>
              </a:ext>
            </a:extLst>
          </p:cNvPr>
          <p:cNvSpPr>
            <a:spLocks noGrp="1"/>
          </p:cNvSpPr>
          <p:nvPr>
            <p:ph type="title"/>
          </p:nvPr>
        </p:nvSpPr>
        <p:spPr>
          <a:xfrm>
            <a:off x="838200" y="163945"/>
            <a:ext cx="10515600" cy="1325563"/>
          </a:xfrm>
        </p:spPr>
        <p:txBody>
          <a:bodyPr>
            <a:normAutofit/>
          </a:bodyPr>
          <a:lstStyle/>
          <a:p>
            <a:pPr algn="ctr"/>
            <a:r>
              <a:rPr lang="en-IN" sz="5400" b="1" dirty="0">
                <a:solidFill>
                  <a:srgbClr val="FFFFFF"/>
                </a:solidFill>
                <a:effectLst>
                  <a:outerShdw blurRad="38100" dist="38100" dir="2700000" algn="tl">
                    <a:srgbClr val="000000">
                      <a:alpha val="43137"/>
                    </a:srgbClr>
                  </a:outerShdw>
                </a:effectLst>
                <a:latin typeface="Century Gothic" panose="020B0502020202020204" pitchFamily="34" charset="0"/>
              </a:rPr>
              <a:t>Introduction</a:t>
            </a:r>
          </a:p>
        </p:txBody>
      </p:sp>
      <p:sp>
        <p:nvSpPr>
          <p:cNvPr id="9" name="Content Placeholder 8">
            <a:extLst>
              <a:ext uri="{FF2B5EF4-FFF2-40B4-BE49-F238E27FC236}">
                <a16:creationId xmlns:a16="http://schemas.microsoft.com/office/drawing/2014/main" id="{41B73304-CEF4-4801-8D6B-4BE44E6CC0AC}"/>
              </a:ext>
            </a:extLst>
          </p:cNvPr>
          <p:cNvSpPr>
            <a:spLocks noGrp="1"/>
          </p:cNvSpPr>
          <p:nvPr>
            <p:ph idx="1"/>
          </p:nvPr>
        </p:nvSpPr>
        <p:spPr>
          <a:xfrm>
            <a:off x="838200" y="1591408"/>
            <a:ext cx="10515600" cy="4901467"/>
          </a:xfrm>
        </p:spPr>
        <p:txBody>
          <a:bodyPr>
            <a:noAutofit/>
          </a:bodyPr>
          <a:lstStyle/>
          <a:p>
            <a:pPr algn="just">
              <a:lnSpc>
                <a:spcPct val="100000"/>
              </a:lnSpc>
            </a:pPr>
            <a:r>
              <a:rPr lang="en-US" sz="2400" b="0" i="0" dirty="0">
                <a:effectLst/>
                <a:latin typeface="+mj-lt"/>
              </a:rPr>
              <a:t>Clustering helps marketers improve their customer base, work on target areas, and segment customers based on  purchase history, interests, or activity monitoring.   </a:t>
            </a:r>
          </a:p>
          <a:p>
            <a:pPr algn="just">
              <a:lnSpc>
                <a:spcPct val="100000"/>
              </a:lnSpc>
            </a:pPr>
            <a:r>
              <a:rPr lang="en-US" sz="2400" b="0" i="0" dirty="0">
                <a:effectLst/>
                <a:latin typeface="+mj-lt"/>
              </a:rPr>
              <a:t>The scope of relationship marketing is to retain customers and win their loyalty. This can be achieved if the companies’ products and services are developed and sold considering customers ’demands. Fulfilling customers’ demands, taken as the starting point of relationship marketing, can be obtained by acknowledging that the customers’ needs and wishes are heterogeneous. </a:t>
            </a:r>
          </a:p>
          <a:p>
            <a:pPr algn="just">
              <a:lnSpc>
                <a:spcPct val="100000"/>
              </a:lnSpc>
            </a:pPr>
            <a:r>
              <a:rPr lang="en-US" sz="2400" b="0" i="0" dirty="0">
                <a:effectLst/>
                <a:latin typeface="+mj-lt"/>
              </a:rPr>
              <a:t>The segmentation of the customers’ base allows operators to overcome this because it illustrates the whole heterogeneous market as the sum of smaller homogeneous markets. The concept of segmentation relies on the high probability of persons grouped into segments based on common demands and </a:t>
            </a:r>
            <a:r>
              <a:rPr lang="en-US" sz="2400" b="0" i="0" dirty="0" err="1">
                <a:effectLst/>
                <a:latin typeface="+mj-lt"/>
              </a:rPr>
              <a:t>behaviours</a:t>
            </a:r>
            <a:r>
              <a:rPr lang="en-US" sz="2400" b="0" i="0" dirty="0">
                <a:effectLst/>
                <a:latin typeface="+mj-lt"/>
              </a:rPr>
              <a:t> to have a similar response to marketing strategies. </a:t>
            </a:r>
            <a:endParaRPr lang="en-US" sz="2400" dirty="0">
              <a:latin typeface="+mj-lt"/>
            </a:endParaRPr>
          </a:p>
        </p:txBody>
      </p:sp>
    </p:spTree>
    <p:extLst>
      <p:ext uri="{BB962C8B-B14F-4D97-AF65-F5344CB8AC3E}">
        <p14:creationId xmlns:p14="http://schemas.microsoft.com/office/powerpoint/2010/main" val="25211177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AA97-4C70-497C-B6A0-9511703D1323}"/>
              </a:ext>
            </a:extLst>
          </p:cNvPr>
          <p:cNvSpPr>
            <a:spLocks noGrp="1"/>
          </p:cNvSpPr>
          <p:nvPr>
            <p:ph type="title"/>
          </p:nvPr>
        </p:nvSpPr>
        <p:spPr/>
        <p:txBody>
          <a:bodyPr>
            <a:normAutofit/>
          </a:bodyPr>
          <a:lstStyle/>
          <a:p>
            <a:pPr algn="ctr"/>
            <a:r>
              <a:rPr lang="en-IN" sz="5400" b="1" dirty="0">
                <a:solidFill>
                  <a:schemeClr val="bg1"/>
                </a:solidFill>
                <a:effectLst>
                  <a:outerShdw blurRad="38100" dist="38100" dir="2700000" algn="tl">
                    <a:srgbClr val="000000">
                      <a:alpha val="43137"/>
                    </a:srgbClr>
                  </a:outerShdw>
                </a:effectLst>
                <a:latin typeface="Century Gothic" panose="020B0502020202020204" pitchFamily="34" charset="0"/>
              </a:rPr>
              <a:t>Existing Method</a:t>
            </a:r>
          </a:p>
        </p:txBody>
      </p:sp>
      <p:sp>
        <p:nvSpPr>
          <p:cNvPr id="3" name="Content Placeholder 2">
            <a:extLst>
              <a:ext uri="{FF2B5EF4-FFF2-40B4-BE49-F238E27FC236}">
                <a16:creationId xmlns:a16="http://schemas.microsoft.com/office/drawing/2014/main" id="{3D6BA632-7D25-41CA-990B-514AC9317F61}"/>
              </a:ext>
            </a:extLst>
          </p:cNvPr>
          <p:cNvSpPr>
            <a:spLocks noGrp="1"/>
          </p:cNvSpPr>
          <p:nvPr>
            <p:ph idx="1"/>
          </p:nvPr>
        </p:nvSpPr>
        <p:spPr/>
        <p:txBody>
          <a:bodyPr>
            <a:normAutofit/>
          </a:bodyPr>
          <a:lstStyle/>
          <a:p>
            <a:pPr algn="just">
              <a:lnSpc>
                <a:spcPct val="100000"/>
              </a:lnSpc>
            </a:pPr>
            <a:r>
              <a:rPr lang="en-IN" sz="2400" dirty="0">
                <a:solidFill>
                  <a:schemeClr val="bg1"/>
                </a:solidFill>
                <a:effectLst/>
                <a:latin typeface="+mj-lt"/>
                <a:ea typeface="Times New Roman" panose="02020603050405020304" pitchFamily="18" charset="0"/>
              </a:rPr>
              <a:t>Hierarchical clustering, as the name suggests is an algorithm that builds hierarchy of clusters. This algorithm starts with all the data points assigned to a cluster of their own. Then two nearest clusters are merged into the same cluster. In the end, this algorithm terminates when there is only a single cluster left.</a:t>
            </a:r>
          </a:p>
          <a:p>
            <a:pPr algn="just">
              <a:lnSpc>
                <a:spcPct val="100000"/>
              </a:lnSpc>
              <a:spcAft>
                <a:spcPts val="800"/>
              </a:spcAft>
            </a:pPr>
            <a:r>
              <a:rPr lang="en-IN" sz="2400" dirty="0">
                <a:solidFill>
                  <a:schemeClr val="bg1"/>
                </a:solidFill>
                <a:effectLst/>
                <a:latin typeface="+mj-lt"/>
                <a:ea typeface="Times New Roman" panose="02020603050405020304" pitchFamily="18" charset="0"/>
                <a:cs typeface="Times New Roman" panose="02020603050405020304" pitchFamily="18" charset="0"/>
              </a:rPr>
              <a:t>This algorithm has been implemented using bottom up approach. It is also possible to follow top-down approach starting with all data points assigned in the same cluster and recursively performing splits till each data point is assigned a separate cluster.</a:t>
            </a:r>
            <a:endParaRPr lang="en-IN" sz="2400" dirty="0">
              <a:solidFill>
                <a:schemeClr val="bg1"/>
              </a:solidFill>
              <a:effectLst/>
              <a:latin typeface="+mj-lt"/>
              <a:ea typeface="Calibri" panose="020F0502020204030204" pitchFamily="34" charset="0"/>
              <a:cs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21028310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3976D-9EC9-45AE-87AD-CC1CC964B9A9}"/>
              </a:ext>
            </a:extLst>
          </p:cNvPr>
          <p:cNvSpPr>
            <a:spLocks noGrp="1"/>
          </p:cNvSpPr>
          <p:nvPr>
            <p:ph type="title"/>
          </p:nvPr>
        </p:nvSpPr>
        <p:spPr/>
        <p:txBody>
          <a:bodyPr/>
          <a:lstStyle/>
          <a:p>
            <a:pPr algn="ctr"/>
            <a:r>
              <a:rPr lang="en-IN" sz="4400" b="1" dirty="0">
                <a:solidFill>
                  <a:schemeClr val="bg1"/>
                </a:solidFill>
                <a:effectLst>
                  <a:outerShdw blurRad="38100" dist="38100" dir="2700000" algn="tl">
                    <a:srgbClr val="000000">
                      <a:alpha val="43137"/>
                    </a:srgbClr>
                  </a:outerShdw>
                </a:effectLst>
                <a:latin typeface="Century Gothic" panose="020B0502020202020204" pitchFamily="34" charset="0"/>
              </a:rPr>
              <a:t>Existing Method</a:t>
            </a:r>
            <a:endParaRPr lang="en-IN" dirty="0"/>
          </a:p>
        </p:txBody>
      </p:sp>
      <p:sp>
        <p:nvSpPr>
          <p:cNvPr id="3" name="Content Placeholder 2">
            <a:extLst>
              <a:ext uri="{FF2B5EF4-FFF2-40B4-BE49-F238E27FC236}">
                <a16:creationId xmlns:a16="http://schemas.microsoft.com/office/drawing/2014/main" id="{8A1CD91A-7A89-400E-BA09-494841FB8797}"/>
              </a:ext>
            </a:extLst>
          </p:cNvPr>
          <p:cNvSpPr>
            <a:spLocks noGrp="1"/>
          </p:cNvSpPr>
          <p:nvPr>
            <p:ph idx="1"/>
          </p:nvPr>
        </p:nvSpPr>
        <p:spPr/>
        <p:txBody>
          <a:bodyPr/>
          <a:lstStyle/>
          <a:p>
            <a:pPr algn="just">
              <a:lnSpc>
                <a:spcPct val="100000"/>
              </a:lnSpc>
              <a:spcAft>
                <a:spcPts val="800"/>
              </a:spcAft>
            </a:pPr>
            <a:r>
              <a:rPr lang="en-IN" sz="2400" dirty="0">
                <a:solidFill>
                  <a:schemeClr val="bg1"/>
                </a:solidFill>
                <a:effectLst/>
                <a:latin typeface="+mj-lt"/>
                <a:ea typeface="Times New Roman" panose="02020603050405020304" pitchFamily="18" charset="0"/>
                <a:cs typeface="Times New Roman" panose="02020603050405020304" pitchFamily="18" charset="0"/>
              </a:rPr>
              <a:t>The decision of merging two clusters is taken on the basis of closeness of these clusters. There are multiple metrics for deciding the closeness of two clusters :</a:t>
            </a:r>
            <a:endParaRPr lang="en-IN" sz="2400" dirty="0">
              <a:solidFill>
                <a:schemeClr val="bg1"/>
              </a:solidFill>
              <a:effectLst/>
              <a:latin typeface="+mj-lt"/>
              <a:ea typeface="Calibri" panose="020F0502020204030204" pitchFamily="34" charset="0"/>
              <a:cs typeface="Times New Roman" panose="02020603050405020304" pitchFamily="18" charset="0"/>
            </a:endParaRPr>
          </a:p>
          <a:p>
            <a:pPr marL="742950" lvl="1" indent="-285750" algn="just">
              <a:lnSpc>
                <a:spcPct val="100000"/>
              </a:lnSpc>
              <a:spcAft>
                <a:spcPts val="800"/>
              </a:spcAft>
              <a:buSzPts val="1000"/>
              <a:buFont typeface="Courier New" panose="02070309020205020404" pitchFamily="49" charset="0"/>
              <a:buChar char="o"/>
              <a:tabLst>
                <a:tab pos="914400" algn="l"/>
              </a:tabLst>
            </a:pPr>
            <a:r>
              <a:rPr lang="en-IN" dirty="0">
                <a:solidFill>
                  <a:schemeClr val="bg1"/>
                </a:solidFill>
                <a:effectLst/>
                <a:latin typeface="+mj-lt"/>
                <a:ea typeface="Times New Roman" panose="02020603050405020304" pitchFamily="18" charset="0"/>
                <a:cs typeface="Times New Roman" panose="02020603050405020304" pitchFamily="18" charset="0"/>
              </a:rPr>
              <a:t>Euclidean distance: ||a-b||</a:t>
            </a:r>
            <a:r>
              <a:rPr lang="en-IN" baseline="-25000" dirty="0">
                <a:solidFill>
                  <a:schemeClr val="bg1"/>
                </a:solidFill>
                <a:effectLst/>
                <a:latin typeface="+mj-lt"/>
                <a:ea typeface="Times New Roman" panose="02020603050405020304" pitchFamily="18" charset="0"/>
                <a:cs typeface="Times New Roman" panose="02020603050405020304" pitchFamily="18" charset="0"/>
              </a:rPr>
              <a:t>2</a:t>
            </a:r>
            <a:r>
              <a:rPr lang="en-IN" dirty="0">
                <a:solidFill>
                  <a:schemeClr val="bg1"/>
                </a:solidFill>
                <a:effectLst/>
                <a:latin typeface="+mj-lt"/>
                <a:ea typeface="Times New Roman" panose="02020603050405020304" pitchFamily="18" charset="0"/>
                <a:cs typeface="Times New Roman" panose="02020603050405020304" pitchFamily="18" charset="0"/>
              </a:rPr>
              <a:t> = √(Σ(a</a:t>
            </a:r>
            <a:r>
              <a:rPr lang="en-IN" baseline="-25000" dirty="0">
                <a:solidFill>
                  <a:schemeClr val="bg1"/>
                </a:solidFill>
                <a:effectLst/>
                <a:latin typeface="+mj-lt"/>
                <a:ea typeface="Times New Roman" panose="02020603050405020304" pitchFamily="18" charset="0"/>
                <a:cs typeface="Times New Roman" panose="02020603050405020304" pitchFamily="18" charset="0"/>
              </a:rPr>
              <a:t>i</a:t>
            </a:r>
            <a:r>
              <a:rPr lang="en-IN" dirty="0">
                <a:solidFill>
                  <a:schemeClr val="bg1"/>
                </a:solidFill>
                <a:effectLst/>
                <a:latin typeface="+mj-lt"/>
                <a:ea typeface="Times New Roman" panose="02020603050405020304" pitchFamily="18" charset="0"/>
                <a:cs typeface="Times New Roman" panose="02020603050405020304" pitchFamily="18" charset="0"/>
              </a:rPr>
              <a:t>-b</a:t>
            </a:r>
            <a:r>
              <a:rPr lang="en-IN" baseline="-25000" dirty="0">
                <a:solidFill>
                  <a:schemeClr val="bg1"/>
                </a:solidFill>
                <a:effectLst/>
                <a:latin typeface="+mj-lt"/>
                <a:ea typeface="Times New Roman" panose="02020603050405020304" pitchFamily="18" charset="0"/>
                <a:cs typeface="Times New Roman" panose="02020603050405020304" pitchFamily="18" charset="0"/>
              </a:rPr>
              <a:t>i</a:t>
            </a:r>
            <a:r>
              <a:rPr lang="en-IN" dirty="0">
                <a:solidFill>
                  <a:schemeClr val="bg1"/>
                </a:solidFill>
                <a:effectLst/>
                <a:latin typeface="+mj-lt"/>
                <a:ea typeface="Times New Roman" panose="02020603050405020304" pitchFamily="18" charset="0"/>
                <a:cs typeface="Times New Roman" panose="02020603050405020304" pitchFamily="18" charset="0"/>
              </a:rPr>
              <a:t>))</a:t>
            </a:r>
            <a:endParaRPr lang="en-IN" dirty="0">
              <a:solidFill>
                <a:schemeClr val="bg1"/>
              </a:solidFill>
              <a:effectLst/>
              <a:latin typeface="+mj-lt"/>
              <a:ea typeface="Calibri" panose="020F0502020204030204" pitchFamily="34" charset="0"/>
              <a:cs typeface="Times New Roman" panose="02020603050405020304" pitchFamily="18" charset="0"/>
            </a:endParaRPr>
          </a:p>
          <a:p>
            <a:pPr marL="742950" lvl="1" indent="-285750" algn="just">
              <a:lnSpc>
                <a:spcPct val="100000"/>
              </a:lnSpc>
              <a:spcAft>
                <a:spcPts val="800"/>
              </a:spcAft>
              <a:buSzPts val="1000"/>
              <a:buFont typeface="Courier New" panose="02070309020205020404" pitchFamily="49" charset="0"/>
              <a:buChar char="o"/>
              <a:tabLst>
                <a:tab pos="914400" algn="l"/>
              </a:tabLst>
            </a:pPr>
            <a:r>
              <a:rPr lang="en-IN" dirty="0">
                <a:solidFill>
                  <a:schemeClr val="bg1"/>
                </a:solidFill>
                <a:effectLst/>
                <a:latin typeface="+mj-lt"/>
                <a:ea typeface="Times New Roman" panose="02020603050405020304" pitchFamily="18" charset="0"/>
                <a:cs typeface="Times New Roman" panose="02020603050405020304" pitchFamily="18" charset="0"/>
              </a:rPr>
              <a:t>Squared Euclidean distance: ||a-b||</a:t>
            </a:r>
            <a:r>
              <a:rPr lang="en-IN" baseline="-25000" dirty="0">
                <a:solidFill>
                  <a:schemeClr val="bg1"/>
                </a:solidFill>
                <a:effectLst/>
                <a:latin typeface="+mj-lt"/>
                <a:ea typeface="Times New Roman" panose="02020603050405020304" pitchFamily="18" charset="0"/>
                <a:cs typeface="Times New Roman" panose="02020603050405020304" pitchFamily="18" charset="0"/>
              </a:rPr>
              <a:t>2</a:t>
            </a:r>
            <a:r>
              <a:rPr lang="en-IN" baseline="30000" dirty="0">
                <a:solidFill>
                  <a:schemeClr val="bg1"/>
                </a:solidFill>
                <a:effectLst/>
                <a:latin typeface="+mj-lt"/>
                <a:ea typeface="Times New Roman" panose="02020603050405020304" pitchFamily="18" charset="0"/>
                <a:cs typeface="Times New Roman" panose="02020603050405020304" pitchFamily="18" charset="0"/>
              </a:rPr>
              <a:t>2</a:t>
            </a:r>
            <a:r>
              <a:rPr lang="en-IN" dirty="0">
                <a:solidFill>
                  <a:schemeClr val="bg1"/>
                </a:solidFill>
                <a:effectLst/>
                <a:latin typeface="+mj-lt"/>
                <a:ea typeface="Times New Roman" panose="02020603050405020304" pitchFamily="18" charset="0"/>
                <a:cs typeface="Times New Roman" panose="02020603050405020304" pitchFamily="18" charset="0"/>
              </a:rPr>
              <a:t> = Σ((a</a:t>
            </a:r>
            <a:r>
              <a:rPr lang="en-IN" baseline="-25000" dirty="0">
                <a:solidFill>
                  <a:schemeClr val="bg1"/>
                </a:solidFill>
                <a:effectLst/>
                <a:latin typeface="+mj-lt"/>
                <a:ea typeface="Times New Roman" panose="02020603050405020304" pitchFamily="18" charset="0"/>
                <a:cs typeface="Times New Roman" panose="02020603050405020304" pitchFamily="18" charset="0"/>
              </a:rPr>
              <a:t>i</a:t>
            </a:r>
            <a:r>
              <a:rPr lang="en-IN" dirty="0">
                <a:solidFill>
                  <a:schemeClr val="bg1"/>
                </a:solidFill>
                <a:effectLst/>
                <a:latin typeface="+mj-lt"/>
                <a:ea typeface="Times New Roman" panose="02020603050405020304" pitchFamily="18" charset="0"/>
                <a:cs typeface="Times New Roman" panose="02020603050405020304" pitchFamily="18" charset="0"/>
              </a:rPr>
              <a:t>-b</a:t>
            </a:r>
            <a:r>
              <a:rPr lang="en-IN" baseline="-25000" dirty="0">
                <a:solidFill>
                  <a:schemeClr val="bg1"/>
                </a:solidFill>
                <a:effectLst/>
                <a:latin typeface="+mj-lt"/>
                <a:ea typeface="Times New Roman" panose="02020603050405020304" pitchFamily="18" charset="0"/>
                <a:cs typeface="Times New Roman" panose="02020603050405020304" pitchFamily="18" charset="0"/>
              </a:rPr>
              <a:t>i</a:t>
            </a:r>
            <a:r>
              <a:rPr lang="en-IN" dirty="0">
                <a:solidFill>
                  <a:schemeClr val="bg1"/>
                </a:solidFill>
                <a:effectLst/>
                <a:latin typeface="+mj-lt"/>
                <a:ea typeface="Times New Roman" panose="02020603050405020304" pitchFamily="18" charset="0"/>
                <a:cs typeface="Times New Roman" panose="02020603050405020304" pitchFamily="18" charset="0"/>
              </a:rPr>
              <a:t>)</a:t>
            </a:r>
            <a:r>
              <a:rPr lang="en-IN" baseline="30000" dirty="0">
                <a:solidFill>
                  <a:schemeClr val="bg1"/>
                </a:solidFill>
                <a:effectLst/>
                <a:latin typeface="+mj-lt"/>
                <a:ea typeface="Times New Roman" panose="02020603050405020304" pitchFamily="18" charset="0"/>
                <a:cs typeface="Times New Roman" panose="02020603050405020304" pitchFamily="18" charset="0"/>
              </a:rPr>
              <a:t>2</a:t>
            </a:r>
            <a:r>
              <a:rPr lang="en-IN" dirty="0">
                <a:solidFill>
                  <a:schemeClr val="bg1"/>
                </a:solidFill>
                <a:effectLst/>
                <a:latin typeface="+mj-lt"/>
                <a:ea typeface="Times New Roman" panose="02020603050405020304" pitchFamily="18" charset="0"/>
                <a:cs typeface="Times New Roman" panose="02020603050405020304" pitchFamily="18" charset="0"/>
              </a:rPr>
              <a:t>)</a:t>
            </a:r>
            <a:endParaRPr lang="en-IN" dirty="0">
              <a:solidFill>
                <a:schemeClr val="bg1"/>
              </a:solidFill>
              <a:effectLst/>
              <a:latin typeface="+mj-lt"/>
              <a:ea typeface="Calibri" panose="020F0502020204030204" pitchFamily="34" charset="0"/>
              <a:cs typeface="Times New Roman" panose="02020603050405020304" pitchFamily="18" charset="0"/>
            </a:endParaRPr>
          </a:p>
          <a:p>
            <a:pPr marL="742950" lvl="1" indent="-285750" algn="just">
              <a:lnSpc>
                <a:spcPct val="100000"/>
              </a:lnSpc>
              <a:spcAft>
                <a:spcPts val="800"/>
              </a:spcAft>
              <a:buSzPts val="1000"/>
              <a:buFont typeface="Courier New" panose="02070309020205020404" pitchFamily="49" charset="0"/>
              <a:buChar char="o"/>
              <a:tabLst>
                <a:tab pos="914400" algn="l"/>
              </a:tabLst>
            </a:pPr>
            <a:r>
              <a:rPr lang="en-IN" dirty="0">
                <a:solidFill>
                  <a:schemeClr val="bg1"/>
                </a:solidFill>
                <a:effectLst/>
                <a:latin typeface="+mj-lt"/>
                <a:ea typeface="Times New Roman" panose="02020603050405020304" pitchFamily="18" charset="0"/>
                <a:cs typeface="Times New Roman" panose="02020603050405020304" pitchFamily="18" charset="0"/>
              </a:rPr>
              <a:t>Manhattan distance: ||a-b||</a:t>
            </a:r>
            <a:r>
              <a:rPr lang="en-IN" baseline="-25000" dirty="0">
                <a:solidFill>
                  <a:schemeClr val="bg1"/>
                </a:solidFill>
                <a:effectLst/>
                <a:latin typeface="+mj-lt"/>
                <a:ea typeface="Times New Roman" panose="02020603050405020304" pitchFamily="18" charset="0"/>
                <a:cs typeface="Times New Roman" panose="02020603050405020304" pitchFamily="18" charset="0"/>
              </a:rPr>
              <a:t>1</a:t>
            </a:r>
            <a:r>
              <a:rPr lang="en-IN" dirty="0">
                <a:solidFill>
                  <a:schemeClr val="bg1"/>
                </a:solidFill>
                <a:effectLst/>
                <a:latin typeface="+mj-lt"/>
                <a:ea typeface="Times New Roman" panose="02020603050405020304" pitchFamily="18" charset="0"/>
                <a:cs typeface="Times New Roman" panose="02020603050405020304" pitchFamily="18" charset="0"/>
              </a:rPr>
              <a:t> = Σ |a</a:t>
            </a:r>
            <a:r>
              <a:rPr lang="en-IN" baseline="-25000" dirty="0">
                <a:solidFill>
                  <a:schemeClr val="bg1"/>
                </a:solidFill>
                <a:effectLst/>
                <a:latin typeface="+mj-lt"/>
                <a:ea typeface="Times New Roman" panose="02020603050405020304" pitchFamily="18" charset="0"/>
                <a:cs typeface="Times New Roman" panose="02020603050405020304" pitchFamily="18" charset="0"/>
              </a:rPr>
              <a:t>i</a:t>
            </a:r>
            <a:r>
              <a:rPr lang="en-IN" dirty="0">
                <a:solidFill>
                  <a:schemeClr val="bg1"/>
                </a:solidFill>
                <a:effectLst/>
                <a:latin typeface="+mj-lt"/>
                <a:ea typeface="Times New Roman" panose="02020603050405020304" pitchFamily="18" charset="0"/>
                <a:cs typeface="Times New Roman" panose="02020603050405020304" pitchFamily="18" charset="0"/>
              </a:rPr>
              <a:t>-b</a:t>
            </a:r>
            <a:r>
              <a:rPr lang="en-IN" baseline="-25000" dirty="0">
                <a:solidFill>
                  <a:schemeClr val="bg1"/>
                </a:solidFill>
                <a:effectLst/>
                <a:latin typeface="+mj-lt"/>
                <a:ea typeface="Times New Roman" panose="02020603050405020304" pitchFamily="18" charset="0"/>
                <a:cs typeface="Times New Roman" panose="02020603050405020304" pitchFamily="18" charset="0"/>
              </a:rPr>
              <a:t>i</a:t>
            </a:r>
            <a:r>
              <a:rPr lang="en-IN" dirty="0">
                <a:solidFill>
                  <a:schemeClr val="bg1"/>
                </a:solidFill>
                <a:effectLst/>
                <a:latin typeface="+mj-lt"/>
                <a:ea typeface="Times New Roman" panose="02020603050405020304" pitchFamily="18" charset="0"/>
                <a:cs typeface="Times New Roman" panose="02020603050405020304" pitchFamily="18" charset="0"/>
              </a:rPr>
              <a:t>|</a:t>
            </a:r>
            <a:endParaRPr lang="en-IN" dirty="0">
              <a:solidFill>
                <a:schemeClr val="bg1"/>
              </a:solidFill>
              <a:effectLst/>
              <a:latin typeface="+mj-lt"/>
              <a:ea typeface="Calibri" panose="020F0502020204030204" pitchFamily="34" charset="0"/>
              <a:cs typeface="Times New Roman" panose="02020603050405020304" pitchFamily="18" charset="0"/>
            </a:endParaRPr>
          </a:p>
          <a:p>
            <a:pPr marL="742950" lvl="1" indent="-285750" algn="just">
              <a:lnSpc>
                <a:spcPct val="100000"/>
              </a:lnSpc>
              <a:spcAft>
                <a:spcPts val="800"/>
              </a:spcAft>
              <a:buSzPts val="1000"/>
              <a:buFont typeface="Courier New" panose="02070309020205020404" pitchFamily="49" charset="0"/>
              <a:buChar char="o"/>
              <a:tabLst>
                <a:tab pos="914400" algn="l"/>
              </a:tabLst>
            </a:pPr>
            <a:r>
              <a:rPr lang="en-IN" dirty="0">
                <a:solidFill>
                  <a:schemeClr val="bg1"/>
                </a:solidFill>
                <a:effectLst/>
                <a:latin typeface="+mj-lt"/>
                <a:ea typeface="Times New Roman" panose="02020603050405020304" pitchFamily="18" charset="0"/>
                <a:cs typeface="Times New Roman" panose="02020603050405020304" pitchFamily="18" charset="0"/>
              </a:rPr>
              <a:t>Maximum distance:||a-b||</a:t>
            </a:r>
            <a:r>
              <a:rPr lang="en-IN" baseline="-25000" dirty="0">
                <a:solidFill>
                  <a:schemeClr val="bg1"/>
                </a:solidFill>
                <a:effectLst/>
                <a:latin typeface="+mj-lt"/>
                <a:ea typeface="Times New Roman" panose="02020603050405020304" pitchFamily="18" charset="0"/>
                <a:cs typeface="Times New Roman" panose="02020603050405020304" pitchFamily="18" charset="0"/>
              </a:rPr>
              <a:t>INFINITY</a:t>
            </a:r>
            <a:r>
              <a:rPr lang="en-IN" dirty="0">
                <a:solidFill>
                  <a:schemeClr val="bg1"/>
                </a:solidFill>
                <a:effectLst/>
                <a:latin typeface="+mj-lt"/>
                <a:ea typeface="Times New Roman" panose="02020603050405020304" pitchFamily="18" charset="0"/>
                <a:cs typeface="Times New Roman" panose="02020603050405020304" pitchFamily="18" charset="0"/>
              </a:rPr>
              <a:t> = max</a:t>
            </a:r>
            <a:r>
              <a:rPr lang="en-IN" baseline="-25000" dirty="0">
                <a:solidFill>
                  <a:schemeClr val="bg1"/>
                </a:solidFill>
                <a:effectLst/>
                <a:latin typeface="+mj-lt"/>
                <a:ea typeface="Times New Roman" panose="02020603050405020304" pitchFamily="18" charset="0"/>
                <a:cs typeface="Times New Roman" panose="02020603050405020304" pitchFamily="18" charset="0"/>
              </a:rPr>
              <a:t>i </a:t>
            </a:r>
            <a:r>
              <a:rPr lang="en-IN" dirty="0">
                <a:solidFill>
                  <a:schemeClr val="bg1"/>
                </a:solidFill>
                <a:effectLst/>
                <a:latin typeface="+mj-lt"/>
                <a:ea typeface="Times New Roman" panose="02020603050405020304" pitchFamily="18" charset="0"/>
                <a:cs typeface="Times New Roman" panose="02020603050405020304" pitchFamily="18" charset="0"/>
              </a:rPr>
              <a:t>|a</a:t>
            </a:r>
            <a:r>
              <a:rPr lang="en-IN" baseline="-25000" dirty="0">
                <a:solidFill>
                  <a:schemeClr val="bg1"/>
                </a:solidFill>
                <a:effectLst/>
                <a:latin typeface="+mj-lt"/>
                <a:ea typeface="Times New Roman" panose="02020603050405020304" pitchFamily="18" charset="0"/>
                <a:cs typeface="Times New Roman" panose="02020603050405020304" pitchFamily="18" charset="0"/>
              </a:rPr>
              <a:t>i</a:t>
            </a:r>
            <a:r>
              <a:rPr lang="en-IN" dirty="0">
                <a:solidFill>
                  <a:schemeClr val="bg1"/>
                </a:solidFill>
                <a:effectLst/>
                <a:latin typeface="+mj-lt"/>
                <a:ea typeface="Times New Roman" panose="02020603050405020304" pitchFamily="18" charset="0"/>
                <a:cs typeface="Times New Roman" panose="02020603050405020304" pitchFamily="18" charset="0"/>
              </a:rPr>
              <a:t>-b</a:t>
            </a:r>
            <a:r>
              <a:rPr lang="en-IN" baseline="-25000" dirty="0">
                <a:solidFill>
                  <a:schemeClr val="bg1"/>
                </a:solidFill>
                <a:effectLst/>
                <a:latin typeface="+mj-lt"/>
                <a:ea typeface="Times New Roman" panose="02020603050405020304" pitchFamily="18" charset="0"/>
                <a:cs typeface="Times New Roman" panose="02020603050405020304" pitchFamily="18" charset="0"/>
              </a:rPr>
              <a:t>i</a:t>
            </a:r>
            <a:r>
              <a:rPr lang="en-IN" dirty="0">
                <a:solidFill>
                  <a:schemeClr val="bg1"/>
                </a:solidFill>
                <a:effectLst/>
                <a:latin typeface="+mj-lt"/>
                <a:ea typeface="Times New Roman" panose="02020603050405020304" pitchFamily="18" charset="0"/>
                <a:cs typeface="Times New Roman" panose="02020603050405020304" pitchFamily="18" charset="0"/>
              </a:rPr>
              <a:t>|</a:t>
            </a:r>
            <a:endParaRPr lang="en-IN" dirty="0">
              <a:solidFill>
                <a:schemeClr val="bg1"/>
              </a:solidFill>
              <a:effectLst/>
              <a:latin typeface="+mj-lt"/>
              <a:ea typeface="Calibri" panose="020F0502020204030204" pitchFamily="34" charset="0"/>
              <a:cs typeface="Times New Roman" panose="02020603050405020304" pitchFamily="18" charset="0"/>
            </a:endParaRPr>
          </a:p>
          <a:p>
            <a:pPr marL="742950" lvl="1" indent="-285750" algn="just">
              <a:lnSpc>
                <a:spcPct val="100000"/>
              </a:lnSpc>
              <a:spcAft>
                <a:spcPts val="800"/>
              </a:spcAft>
              <a:buSzPts val="1000"/>
              <a:buFont typeface="Courier New" panose="02070309020205020404" pitchFamily="49" charset="0"/>
              <a:buChar char="o"/>
              <a:tabLst>
                <a:tab pos="914400" algn="l"/>
              </a:tabLst>
            </a:pPr>
            <a:r>
              <a:rPr lang="en-IN" dirty="0">
                <a:solidFill>
                  <a:schemeClr val="bg1"/>
                </a:solidFill>
                <a:effectLst/>
                <a:latin typeface="+mj-lt"/>
                <a:ea typeface="Times New Roman" panose="02020603050405020304" pitchFamily="18" charset="0"/>
                <a:cs typeface="Times New Roman" panose="02020603050405020304" pitchFamily="18" charset="0"/>
              </a:rPr>
              <a:t>Mahalanobis distance: √((a-b)</a:t>
            </a:r>
            <a:r>
              <a:rPr lang="en-IN" baseline="30000" dirty="0">
                <a:solidFill>
                  <a:schemeClr val="bg1"/>
                </a:solidFill>
                <a:effectLst/>
                <a:latin typeface="+mj-lt"/>
                <a:ea typeface="Times New Roman" panose="02020603050405020304" pitchFamily="18" charset="0"/>
                <a:cs typeface="Times New Roman" panose="02020603050405020304" pitchFamily="18" charset="0"/>
              </a:rPr>
              <a:t>T</a:t>
            </a:r>
            <a:r>
              <a:rPr lang="en-IN" dirty="0">
                <a:solidFill>
                  <a:schemeClr val="bg1"/>
                </a:solidFill>
                <a:effectLst/>
                <a:latin typeface="+mj-lt"/>
                <a:ea typeface="Times New Roman" panose="02020603050405020304" pitchFamily="18" charset="0"/>
                <a:cs typeface="Times New Roman" panose="02020603050405020304" pitchFamily="18" charset="0"/>
              </a:rPr>
              <a:t> S</a:t>
            </a:r>
            <a:r>
              <a:rPr lang="en-IN" baseline="30000" dirty="0">
                <a:solidFill>
                  <a:schemeClr val="bg1"/>
                </a:solidFill>
                <a:effectLst/>
                <a:latin typeface="+mj-lt"/>
                <a:ea typeface="Times New Roman" panose="02020603050405020304" pitchFamily="18" charset="0"/>
                <a:cs typeface="Times New Roman" panose="02020603050405020304" pitchFamily="18" charset="0"/>
              </a:rPr>
              <a:t>-1</a:t>
            </a:r>
            <a:r>
              <a:rPr lang="en-IN" dirty="0">
                <a:solidFill>
                  <a:schemeClr val="bg1"/>
                </a:solidFill>
                <a:effectLst/>
                <a:latin typeface="+mj-lt"/>
                <a:ea typeface="Times New Roman" panose="02020603050405020304" pitchFamily="18" charset="0"/>
                <a:cs typeface="Times New Roman" panose="02020603050405020304" pitchFamily="18" charset="0"/>
              </a:rPr>
              <a:t> (-b))   {where, s : covariance matrix}</a:t>
            </a:r>
            <a:endParaRPr lang="en-IN" dirty="0">
              <a:solidFill>
                <a:schemeClr val="bg1"/>
              </a:solidFill>
              <a:effectLst/>
              <a:latin typeface="+mj-l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93946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7A0C-8163-47C3-B7E5-2049752A4C6B}"/>
              </a:ext>
            </a:extLst>
          </p:cNvPr>
          <p:cNvSpPr>
            <a:spLocks noGrp="1"/>
          </p:cNvSpPr>
          <p:nvPr>
            <p:ph type="title"/>
          </p:nvPr>
        </p:nvSpPr>
        <p:spPr/>
        <p:txBody>
          <a:bodyPr/>
          <a:lstStyle/>
          <a:p>
            <a:pPr algn="ctr"/>
            <a:r>
              <a:rPr lang="en-IN" b="1" dirty="0">
                <a:solidFill>
                  <a:schemeClr val="bg1"/>
                </a:solidFill>
                <a:effectLst>
                  <a:outerShdw blurRad="38100" dist="38100" dir="2700000" algn="tl">
                    <a:srgbClr val="000000">
                      <a:alpha val="43137"/>
                    </a:srgbClr>
                  </a:outerShdw>
                </a:effectLst>
                <a:latin typeface="Century Gothic" panose="020B0502020202020204" pitchFamily="34" charset="0"/>
              </a:rPr>
              <a:t>Proposed Method with Architecture</a:t>
            </a:r>
          </a:p>
        </p:txBody>
      </p:sp>
      <p:sp>
        <p:nvSpPr>
          <p:cNvPr id="3" name="Content Placeholder 2">
            <a:extLst>
              <a:ext uri="{FF2B5EF4-FFF2-40B4-BE49-F238E27FC236}">
                <a16:creationId xmlns:a16="http://schemas.microsoft.com/office/drawing/2014/main" id="{7B9232E8-35FE-4937-A19F-A55142E72F6A}"/>
              </a:ext>
            </a:extLst>
          </p:cNvPr>
          <p:cNvSpPr>
            <a:spLocks noGrp="1"/>
          </p:cNvSpPr>
          <p:nvPr>
            <p:ph idx="1"/>
          </p:nvPr>
        </p:nvSpPr>
        <p:spPr>
          <a:xfrm>
            <a:off x="838200" y="1539875"/>
            <a:ext cx="10515600" cy="5022850"/>
          </a:xfrm>
        </p:spPr>
        <p:txBody>
          <a:bodyPr>
            <a:normAutofit fontScale="92500" lnSpcReduction="10000"/>
          </a:bodyPr>
          <a:lstStyle/>
          <a:p>
            <a:pPr>
              <a:lnSpc>
                <a:spcPct val="110000"/>
              </a:lnSpc>
            </a:pPr>
            <a:r>
              <a:rPr lang="en-IN" sz="2600" dirty="0">
                <a:solidFill>
                  <a:schemeClr val="bg1"/>
                </a:solidFill>
                <a:latin typeface="+mj-lt"/>
              </a:rPr>
              <a:t>What is clustering?</a:t>
            </a:r>
          </a:p>
          <a:p>
            <a:pPr marL="457200" lvl="1" indent="0" algn="just">
              <a:lnSpc>
                <a:spcPct val="110000"/>
              </a:lnSpc>
              <a:buNone/>
            </a:pPr>
            <a:endParaRPr lang="en-US" sz="2600" b="1" i="0" dirty="0">
              <a:solidFill>
                <a:schemeClr val="bg1"/>
              </a:solidFill>
              <a:effectLst/>
              <a:latin typeface="+mj-lt"/>
            </a:endParaRPr>
          </a:p>
          <a:p>
            <a:pPr marL="457200" lvl="1" indent="0" algn="just">
              <a:lnSpc>
                <a:spcPct val="110000"/>
              </a:lnSpc>
              <a:buNone/>
            </a:pPr>
            <a:r>
              <a:rPr lang="en-US" sz="2600" b="1" i="0" dirty="0">
                <a:solidFill>
                  <a:schemeClr val="bg1"/>
                </a:solidFill>
                <a:effectLst/>
                <a:latin typeface="+mj-lt"/>
              </a:rPr>
              <a:t>Clustering</a:t>
            </a:r>
            <a:r>
              <a:rPr lang="en-US" sz="2600" b="0" i="0" dirty="0">
                <a:solidFill>
                  <a:schemeClr val="bg1"/>
                </a:solidFill>
                <a:effectLst/>
                <a:latin typeface="+mj-lt"/>
              </a:rPr>
              <a:t> is one of the most common exploratory data analysis technique used to get an intuition about the structure of the data. It can be defined as the task of identifying subgroups in the data such that data points in the same subgroup  are very similar while data points in different clusters are very different.</a:t>
            </a:r>
          </a:p>
          <a:p>
            <a:pPr marL="457200" lvl="1" indent="0" algn="just">
              <a:lnSpc>
                <a:spcPct val="110000"/>
              </a:lnSpc>
              <a:buNone/>
            </a:pPr>
            <a:endParaRPr lang="en-US" sz="2600" dirty="0">
              <a:solidFill>
                <a:schemeClr val="bg1"/>
              </a:solidFill>
              <a:latin typeface="+mj-lt"/>
            </a:endParaRPr>
          </a:p>
          <a:p>
            <a:pPr marL="457200" lvl="1" indent="0" algn="just">
              <a:lnSpc>
                <a:spcPct val="110000"/>
              </a:lnSpc>
              <a:buNone/>
            </a:pPr>
            <a:r>
              <a:rPr lang="en-US" sz="2600" b="0" i="0" dirty="0">
                <a:solidFill>
                  <a:schemeClr val="bg1"/>
                </a:solidFill>
                <a:effectLst/>
                <a:latin typeface="+mj-lt"/>
              </a:rPr>
              <a:t>Unlike supervised learning, clustering is considered an unsupervised learning method since we don’t have the ground truth to compare the output of the clustering algorithm to the true labels to evaluate its performance. We only want to try to investigate the structure of the data by grouping the data points into distinct subgroups.</a:t>
            </a:r>
          </a:p>
          <a:p>
            <a:pPr marL="0" indent="0" algn="just">
              <a:buNone/>
            </a:pPr>
            <a:endParaRPr lang="en-US" dirty="0">
              <a:solidFill>
                <a:schemeClr val="bg1"/>
              </a:solidFill>
              <a:latin typeface="charter"/>
            </a:endParaRPr>
          </a:p>
          <a:p>
            <a:pPr marL="0" indent="0">
              <a:buNone/>
            </a:pPr>
            <a:endParaRPr lang="en-IN" dirty="0">
              <a:solidFill>
                <a:schemeClr val="bg1"/>
              </a:solidFill>
            </a:endParaRPr>
          </a:p>
        </p:txBody>
      </p:sp>
    </p:spTree>
    <p:extLst>
      <p:ext uri="{BB962C8B-B14F-4D97-AF65-F5344CB8AC3E}">
        <p14:creationId xmlns:p14="http://schemas.microsoft.com/office/powerpoint/2010/main" val="28518214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
                    </a14:imgEffect>
                    <a14:imgEffect>
                      <a14:brightnessContrast bright="-3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C0E9-3E8E-4E05-A35F-2AF118395115}"/>
              </a:ext>
            </a:extLst>
          </p:cNvPr>
          <p:cNvSpPr>
            <a:spLocks noGrp="1"/>
          </p:cNvSpPr>
          <p:nvPr>
            <p:ph type="title"/>
          </p:nvPr>
        </p:nvSpPr>
        <p:spPr>
          <a:xfrm>
            <a:off x="838200" y="276224"/>
            <a:ext cx="10515600" cy="971550"/>
          </a:xfrm>
        </p:spPr>
        <p:txBody>
          <a:bodyPr/>
          <a:lstStyle/>
          <a:p>
            <a:pPr algn="ctr"/>
            <a:r>
              <a:rPr lang="en-IN" b="1" dirty="0">
                <a:solidFill>
                  <a:schemeClr val="bg1"/>
                </a:solidFill>
                <a:effectLst>
                  <a:outerShdw blurRad="38100" dist="38100" dir="2700000" algn="tl">
                    <a:srgbClr val="000000">
                      <a:alpha val="43137"/>
                    </a:srgbClr>
                  </a:outerShdw>
                </a:effectLst>
                <a:latin typeface="Century Gothic" panose="020B0502020202020204" pitchFamily="34" charset="0"/>
              </a:rPr>
              <a:t>Proposed Method with Architecture</a:t>
            </a:r>
            <a:endParaRPr lang="en-IN" dirty="0"/>
          </a:p>
        </p:txBody>
      </p:sp>
      <p:sp>
        <p:nvSpPr>
          <p:cNvPr id="3" name="Content Placeholder 2">
            <a:extLst>
              <a:ext uri="{FF2B5EF4-FFF2-40B4-BE49-F238E27FC236}">
                <a16:creationId xmlns:a16="http://schemas.microsoft.com/office/drawing/2014/main" id="{315B5748-0A33-4E60-A91B-83AE23EB38CC}"/>
              </a:ext>
            </a:extLst>
          </p:cNvPr>
          <p:cNvSpPr>
            <a:spLocks noGrp="1"/>
          </p:cNvSpPr>
          <p:nvPr>
            <p:ph idx="1"/>
          </p:nvPr>
        </p:nvSpPr>
        <p:spPr>
          <a:xfrm>
            <a:off x="838200" y="1743074"/>
            <a:ext cx="10515600" cy="4552951"/>
          </a:xfrm>
        </p:spPr>
        <p:txBody>
          <a:bodyPr>
            <a:noAutofit/>
          </a:bodyPr>
          <a:lstStyle/>
          <a:p>
            <a:pPr marL="0" indent="0">
              <a:buNone/>
            </a:pPr>
            <a:r>
              <a:rPr lang="en-IN" sz="2400" dirty="0">
                <a:solidFill>
                  <a:schemeClr val="bg1"/>
                </a:solidFill>
              </a:rPr>
              <a:t>What is K means algorithm?</a:t>
            </a:r>
          </a:p>
          <a:p>
            <a:pPr marL="0" indent="0" algn="just">
              <a:buNone/>
            </a:pPr>
            <a:r>
              <a:rPr lang="en-US" sz="2400" b="1" i="0" dirty="0">
                <a:solidFill>
                  <a:schemeClr val="bg1"/>
                </a:solidFill>
                <a:effectLst/>
                <a:latin typeface="+mj-lt"/>
              </a:rPr>
              <a:t>K means</a:t>
            </a:r>
            <a:r>
              <a:rPr lang="en-US" sz="2400" b="0" i="0" dirty="0">
                <a:solidFill>
                  <a:schemeClr val="bg1"/>
                </a:solidFill>
                <a:effectLst/>
                <a:latin typeface="+mj-lt"/>
              </a:rPr>
              <a:t> algorithm is an iterative algorithm that tries to partition the dataset into </a:t>
            </a:r>
            <a:r>
              <a:rPr lang="en-US" sz="2400" b="0" i="1" dirty="0">
                <a:solidFill>
                  <a:schemeClr val="bg1"/>
                </a:solidFill>
                <a:effectLst/>
                <a:latin typeface="+mj-lt"/>
              </a:rPr>
              <a:t>K</a:t>
            </a:r>
            <a:r>
              <a:rPr lang="en-US" sz="2400" b="0" i="0" dirty="0">
                <a:solidFill>
                  <a:schemeClr val="bg1"/>
                </a:solidFill>
                <a:effectLst/>
                <a:latin typeface="+mj-lt"/>
              </a:rPr>
              <a:t>pre-defined distinct non-overlapping subgroups where each data point belongs to </a:t>
            </a:r>
            <a:r>
              <a:rPr lang="en-US" sz="2400" b="1" i="0" dirty="0">
                <a:solidFill>
                  <a:schemeClr val="bg1"/>
                </a:solidFill>
                <a:effectLst/>
                <a:latin typeface="+mj-lt"/>
              </a:rPr>
              <a:t>only one group</a:t>
            </a:r>
            <a:r>
              <a:rPr lang="en-US" sz="2400" b="0" i="0" dirty="0">
                <a:solidFill>
                  <a:schemeClr val="bg1"/>
                </a:solidFill>
                <a:effectLst/>
                <a:latin typeface="+mj-lt"/>
              </a:rPr>
              <a:t>. It assigns data points to a cluster such that the sum of the squared distance between the data points and the cluster’s centroid is at the minimum. The less variation we have within clusters, the more homogeneous the data points are within the same cluster.</a:t>
            </a:r>
          </a:p>
          <a:p>
            <a:pPr marL="0" indent="0">
              <a:buNone/>
            </a:pPr>
            <a:endParaRPr lang="en-US" sz="2000" b="0" i="0" dirty="0">
              <a:solidFill>
                <a:schemeClr val="bg1"/>
              </a:solidFill>
              <a:effectLst/>
              <a:latin typeface="+mj-lt"/>
            </a:endParaRPr>
          </a:p>
          <a:p>
            <a:pPr marL="457200" lvl="1" indent="0">
              <a:buNone/>
            </a:pPr>
            <a:r>
              <a:rPr lang="en-US" sz="2000" b="0" i="0" dirty="0">
                <a:solidFill>
                  <a:schemeClr val="bg1"/>
                </a:solidFill>
                <a:effectLst/>
                <a:latin typeface="+mj-lt"/>
              </a:rPr>
              <a:t> </a:t>
            </a:r>
          </a:p>
          <a:p>
            <a:pPr lvl="1">
              <a:buFont typeface="Courier New" panose="02070309020205020404" pitchFamily="49" charset="0"/>
              <a:buChar char="o"/>
            </a:pPr>
            <a:endParaRPr lang="en-US" sz="2200" b="0" i="0" dirty="0">
              <a:solidFill>
                <a:schemeClr val="bg1"/>
              </a:solidFill>
              <a:effectLst/>
              <a:latin typeface="Lato" panose="020B0604020202020204" pitchFamily="34" charset="0"/>
            </a:endParaRPr>
          </a:p>
          <a:p>
            <a:pPr lvl="1">
              <a:buFont typeface="Courier New" panose="02070309020205020404" pitchFamily="49" charset="0"/>
              <a:buChar char="o"/>
            </a:pPr>
            <a:endParaRPr lang="en-IN" sz="2200" dirty="0">
              <a:solidFill>
                <a:schemeClr val="bg1"/>
              </a:solidFill>
            </a:endParaRPr>
          </a:p>
        </p:txBody>
      </p:sp>
    </p:spTree>
    <p:extLst>
      <p:ext uri="{BB962C8B-B14F-4D97-AF65-F5344CB8AC3E}">
        <p14:creationId xmlns:p14="http://schemas.microsoft.com/office/powerpoint/2010/main" val="345825526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1402A-8587-4525-8237-968AD9133ABC}"/>
              </a:ext>
            </a:extLst>
          </p:cNvPr>
          <p:cNvSpPr>
            <a:spLocks noGrp="1"/>
          </p:cNvSpPr>
          <p:nvPr>
            <p:ph type="title"/>
          </p:nvPr>
        </p:nvSpPr>
        <p:spPr/>
        <p:txBody>
          <a:bodyPr/>
          <a:lstStyle/>
          <a:p>
            <a:pPr algn="ctr"/>
            <a:r>
              <a:rPr lang="en-IN" b="1" dirty="0">
                <a:solidFill>
                  <a:schemeClr val="bg1"/>
                </a:solidFill>
                <a:effectLst>
                  <a:outerShdw blurRad="38100" dist="38100" dir="2700000" algn="tl">
                    <a:srgbClr val="000000">
                      <a:alpha val="43137"/>
                    </a:srgbClr>
                  </a:outerShdw>
                </a:effectLst>
                <a:latin typeface="Century Gothic" panose="020B0502020202020204" pitchFamily="34" charset="0"/>
              </a:rPr>
              <a:t>Proposed Method with Architecture</a:t>
            </a:r>
            <a:endParaRPr lang="en-IN" dirty="0"/>
          </a:p>
        </p:txBody>
      </p:sp>
      <p:sp>
        <p:nvSpPr>
          <p:cNvPr id="3" name="Content Placeholder 2">
            <a:extLst>
              <a:ext uri="{FF2B5EF4-FFF2-40B4-BE49-F238E27FC236}">
                <a16:creationId xmlns:a16="http://schemas.microsoft.com/office/drawing/2014/main" id="{28DCBDB9-6564-4097-AC24-A8C3C0618C16}"/>
              </a:ext>
            </a:extLst>
          </p:cNvPr>
          <p:cNvSpPr>
            <a:spLocks noGrp="1"/>
          </p:cNvSpPr>
          <p:nvPr>
            <p:ph idx="1"/>
          </p:nvPr>
        </p:nvSpPr>
        <p:spPr/>
        <p:txBody>
          <a:bodyPr/>
          <a:lstStyle/>
          <a:p>
            <a:pPr marL="0" indent="0">
              <a:buNone/>
            </a:pPr>
            <a:r>
              <a:rPr lang="en-US" sz="2400" dirty="0">
                <a:solidFill>
                  <a:schemeClr val="bg1"/>
                </a:solidFill>
                <a:latin typeface="+mj-lt"/>
              </a:rPr>
              <a:t>Steps of K means clustering algorithm:</a:t>
            </a:r>
          </a:p>
          <a:p>
            <a:pPr marL="0" indent="0">
              <a:buNone/>
            </a:pPr>
            <a:endParaRPr lang="en-US" sz="2400" dirty="0">
              <a:solidFill>
                <a:schemeClr val="bg1"/>
              </a:solidFill>
              <a:latin typeface="+mj-lt"/>
            </a:endParaRPr>
          </a:p>
          <a:p>
            <a:pPr lvl="1">
              <a:buFont typeface="Courier New" panose="02070309020205020404" pitchFamily="49" charset="0"/>
              <a:buChar char="o"/>
            </a:pPr>
            <a:r>
              <a:rPr lang="en-US" b="0" i="0" dirty="0">
                <a:solidFill>
                  <a:schemeClr val="bg1"/>
                </a:solidFill>
                <a:effectLst/>
                <a:latin typeface="+mj-lt"/>
              </a:rPr>
              <a:t>Select the number of clusters for the dataset ( K )</a:t>
            </a:r>
          </a:p>
          <a:p>
            <a:pPr lvl="1">
              <a:buFont typeface="Courier New" panose="02070309020205020404" pitchFamily="49" charset="0"/>
              <a:buChar char="o"/>
            </a:pPr>
            <a:r>
              <a:rPr lang="en-US" b="0" i="0" dirty="0">
                <a:solidFill>
                  <a:schemeClr val="bg1"/>
                </a:solidFill>
                <a:effectLst/>
                <a:latin typeface="+mj-lt"/>
              </a:rPr>
              <a:t>Select K number of centroids</a:t>
            </a:r>
          </a:p>
          <a:p>
            <a:pPr lvl="1">
              <a:buFont typeface="Courier New" panose="02070309020205020404" pitchFamily="49" charset="0"/>
              <a:buChar char="o"/>
            </a:pPr>
            <a:r>
              <a:rPr lang="en-US" b="0" i="0" dirty="0">
                <a:solidFill>
                  <a:schemeClr val="bg1"/>
                </a:solidFill>
                <a:effectLst/>
                <a:latin typeface="+mj-lt"/>
              </a:rPr>
              <a:t>By calculating the Euclidean distance or Manhattan distance assign the points to the nearest centroid, thus creating K groups</a:t>
            </a:r>
          </a:p>
          <a:p>
            <a:pPr lvl="1">
              <a:buFont typeface="Courier New" panose="02070309020205020404" pitchFamily="49" charset="0"/>
              <a:buChar char="o"/>
            </a:pPr>
            <a:r>
              <a:rPr lang="en-US" b="0" i="0" dirty="0">
                <a:solidFill>
                  <a:schemeClr val="bg1"/>
                </a:solidFill>
                <a:effectLst/>
                <a:latin typeface="+mj-lt"/>
              </a:rPr>
              <a:t>Now find the original centroid in each group</a:t>
            </a:r>
          </a:p>
          <a:p>
            <a:pPr lvl="1">
              <a:buFont typeface="Courier New" panose="02070309020205020404" pitchFamily="49" charset="0"/>
              <a:buChar char="o"/>
            </a:pPr>
            <a:r>
              <a:rPr lang="en-US" b="0" i="0" dirty="0">
                <a:solidFill>
                  <a:schemeClr val="bg1"/>
                </a:solidFill>
                <a:effectLst/>
                <a:latin typeface="+mj-lt"/>
              </a:rPr>
              <a:t>Again reassign the whole data point based on this new centroid, then repeat step 4 until the position of the centroid doesn’t change.</a:t>
            </a:r>
          </a:p>
          <a:p>
            <a:endParaRPr lang="en-IN" dirty="0"/>
          </a:p>
        </p:txBody>
      </p:sp>
    </p:spTree>
    <p:extLst>
      <p:ext uri="{BB962C8B-B14F-4D97-AF65-F5344CB8AC3E}">
        <p14:creationId xmlns:p14="http://schemas.microsoft.com/office/powerpoint/2010/main" val="286481843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2026</TotalTime>
  <Words>1213</Words>
  <Application>Microsoft Office PowerPoint</Application>
  <PresentationFormat>Widescreen</PresentationFormat>
  <Paragraphs>58</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Customer Segmentation</vt:lpstr>
      <vt:lpstr>Abstract</vt:lpstr>
      <vt:lpstr>Table of Contents</vt:lpstr>
      <vt:lpstr>Introduction</vt:lpstr>
      <vt:lpstr>Existing Method</vt:lpstr>
      <vt:lpstr>Existing Method</vt:lpstr>
      <vt:lpstr>Proposed Method with Architecture</vt:lpstr>
      <vt:lpstr>Proposed Method with Architecture</vt:lpstr>
      <vt:lpstr>Proposed Method with Architecture</vt:lpstr>
      <vt:lpstr>Proposed Method with Architecture</vt:lpstr>
      <vt:lpstr>Methodology</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Adinath Mahangare</dc:creator>
  <cp:lastModifiedBy>Adinath Mahangare</cp:lastModifiedBy>
  <cp:revision>29</cp:revision>
  <dcterms:created xsi:type="dcterms:W3CDTF">2021-12-07T16:15:24Z</dcterms:created>
  <dcterms:modified xsi:type="dcterms:W3CDTF">2021-12-18T15:48:01Z</dcterms:modified>
</cp:coreProperties>
</file>